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312"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3" r:id="rId22"/>
    <p:sldId id="285" r:id="rId23"/>
    <p:sldId id="286" r:id="rId24"/>
    <p:sldId id="287" r:id="rId25"/>
    <p:sldId id="288" r:id="rId26"/>
    <p:sldId id="289" r:id="rId27"/>
    <p:sldId id="291" r:id="rId28"/>
    <p:sldId id="292" r:id="rId29"/>
    <p:sldId id="293" r:id="rId30"/>
    <p:sldId id="311"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Lst>
  <p:sldSz cx="9144000" cy="6858000" type="screen4x3"/>
  <p:notesSz cx="6858000" cy="9144000"/>
  <p:defaultText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00FF"/>
    </p:penClr>
  </p:showPr>
  <p:extLst>
    <p:ext uri="smNativeData">
      <pr:smAppRevision xmlns:pr="smNativeData" xmlns:p14="http://schemas.microsoft.com/office/powerpoint/2010/main" xmlns="" dt="1592899494" val="971" revOS="4"/>
      <pr:smFileRevision xmlns:pr="smNativeData" xmlns:p14="http://schemas.microsoft.com/office/powerpoint/2010/main" xmlns="" dt="1592899494" val="101"/>
      <pr:guideOptions xmlns:pr="smNativeData" xmlns:p14="http://schemas.microsoft.com/office/powerpoint/2010/main" xmlns="" dt="1592899494"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showGuides="1">
      <p:cViewPr varScale="1">
        <p:scale>
          <a:sx n="86" d="100"/>
          <a:sy n="86" d="100"/>
        </p:scale>
        <p:origin x="-1092" y="-90"/>
      </p:cViewPr>
      <p:guideLst>
        <p:guide orient="horz" pos="2160"/>
        <p:guide pos="2880"/>
      </p:guideLst>
    </p:cSldViewPr>
  </p:slideViewPr>
  <p:outlineViewPr>
    <p:cViewPr>
      <p:scale>
        <a:sx n="303" d="100"/>
        <a:sy n="303" d="100"/>
      </p:scale>
      <p:origin x="0" y="0"/>
    </p:cViewPr>
  </p:outlineViewPr>
  <p:notesTextViewPr>
    <p:cViewPr>
      <p:scale>
        <a:sx n="100" d="100"/>
        <a:sy n="100" d="100"/>
      </p:scale>
      <p:origin x="0" y="0"/>
    </p:cViewPr>
  </p:notesTextViewPr>
  <p:sorterViewPr>
    <p:cViewPr>
      <p:scale>
        <a:sx n="18" d="100"/>
        <a:sy n="18" d="100"/>
      </p:scale>
      <p:origin x="0" y="0"/>
    </p:cViewPr>
  </p:sorterViewPr>
  <p:notesViewPr>
    <p:cSldViewPr snapToObjects="1" showGuides="1">
      <p:cViewPr>
        <p:scale>
          <a:sx n="77" d="100"/>
          <a:sy n="77" d="100"/>
        </p:scale>
        <p:origin x="1656" y="211"/>
      </p:cViewPr>
      <p:guideLst/>
    </p:cSldViewPr>
  </p:notesViewPr>
  <p:gridSpacing cx="73477438" cy="7347743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Gg0AAAg0AAAmFgAAEAAAACYAAAAIAAAAAQAAAAAAAAA="/>
              </a:ext>
            </a:extLst>
          </p:cNvSpPr>
          <p:nvPr>
            <p:ph type="ctrTitle"/>
          </p:nvPr>
        </p:nvSpPr>
        <p:spPr>
          <a:xfrm>
            <a:off x="685800" y="2129790"/>
            <a:ext cx="7772400" cy="1470660"/>
          </a:xfrm>
        </p:spPr>
        <p:txBody>
          <a:bodyPr/>
          <a:lstStyle/>
          <a:p>
            <a:r>
              <a:t>Click to edit Master title style</a:t>
            </a:r>
          </a:p>
        </p:txBody>
      </p:sp>
      <p:sp>
        <p:nvSpPr>
          <p:cNvPr id="3" name="SlideSubtitle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wAY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wCAAA6BcAANAvAACwIgAAEAAAACYAAAAIAAAAAYAAAAAAAAA="/>
              </a:ext>
            </a:extLst>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t>Click to edit Master subtitle style</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EF00-4ED2-5219-9CBF-B84CA1F16AED}"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7+/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FA28-66D2-520C-9CBF-9059B4F16AC5}"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prfxXh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gAAAAAAAAA="/>
              </a:ext>
            </a:extLst>
          </p:cNvSpPr>
          <p:nvPr>
            <p:ph idx="1"/>
          </p:nvPr>
        </p:nvSpPr>
        <p:spPr/>
        <p:txBody>
          <a:bodyPr vert="vert"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8329-67D2-5275-9CBF-9120CDF16AC4}"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FDC6-88D2-520B-9CBF-7E5EB3F16A2B}" type="slidenum">
              <a:rPr/>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IKAAAsAEAAHA1AACwJQAAEAAAACYAAAAIAAAAgwAAAAAAAAA="/>
              </a:ext>
            </a:extLst>
          </p:cNvSpPr>
          <p:nvPr>
            <p:ph type="title"/>
          </p:nvPr>
        </p:nvSpPr>
        <p:spPr>
          <a:xfrm>
            <a:off x="6629400" y="274320"/>
            <a:ext cx="2057400" cy="5852160"/>
          </a:xfrm>
        </p:spPr>
        <p:txBody>
          <a:bodyPr vert="vert" wrap="square" numCol="1" spcCol="215900" anchor="b">
            <a:prstTxWarp prst="textNoShape">
              <a:avLst/>
            </a:prstTxWarp>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prfxXh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NgnAACwJQAAEAAAACYAAAAIAAAAAwAAAAAAAAA="/>
              </a:ext>
            </a:extLst>
          </p:cNvSpPr>
          <p:nvPr>
            <p:ph idx="1"/>
          </p:nvPr>
        </p:nvSpPr>
        <p:spPr>
          <a:xfrm>
            <a:off x="457200" y="274320"/>
            <a:ext cx="6019800" cy="5852160"/>
          </a:xfrm>
        </p:spPr>
        <p:txBody>
          <a:bodyPr vert="vert"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xQSw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9AEE-A0D2-526C-9CBF-5639D4F16A03}"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88C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B7F8-B6D2-5241-9CBF-4014F9F16A15}"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idx="1"/>
          </p:nvPr>
        </p:nvSpPr>
        <p:spPr/>
        <p:txBody>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C875-3BD2-523E-9CBF-CD6B86F16A98}"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UAA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UAc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A3D1-9FD2-5255-9CBF-6900EDF16A3C}"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HBsAAEI0AAB9IwAAEAAAACYAAAAIAAAAgYAAAAAAAAA="/>
              </a:ext>
            </a:extLst>
          </p:cNvSpPr>
          <p:nvPr>
            <p:ph type="title"/>
          </p:nvPr>
        </p:nvSpPr>
        <p:spPr>
          <a:xfrm>
            <a:off x="722630" y="4406900"/>
            <a:ext cx="7772400" cy="1362075"/>
          </a:xfrm>
        </p:spPr>
        <p:txBody>
          <a:bodyPr vert="horz" wrap="square" numCol="1" spcCol="215900" anchor="t">
            <a:prstTxWarp prst="textNoShape">
              <a:avLst/>
            </a:prstTxWarp>
          </a:bodyPr>
          <a:lstStyle>
            <a:lvl1pPr algn="l">
              <a:defRPr sz="4000" b="1" cap="all"/>
            </a:lvl1pPr>
          </a:lstStyle>
          <a:p>
            <a:pPr>
              <a:defRPr cap="all"/>
            </a:pPr>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prf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4REAAEI0AAAcGwAAEAAAACYAAAAIAAAAgYAAAAAAAAA="/>
              </a:ext>
            </a:extLst>
          </p:cNvSpPr>
          <p:nvPr>
            <p:ph idx="1"/>
          </p:nvPr>
        </p:nvSpPr>
        <p:spPr>
          <a:xfrm>
            <a:off x="722630" y="2906395"/>
            <a:ext cx="7772400" cy="1500505"/>
          </a:xfrm>
        </p:spPr>
        <p:txBody>
          <a:bodyPr vert="horz" wrap="square" numCol="1" spcCol="215900" anchor="b">
            <a:prstTxWarp prst="textNoShape">
              <a:avLst/>
            </a:prstTxWarp>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t>Click to edit Master text styles</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C804-4AD2-523E-9CBF-BC6B86F16AE9}"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A727-69D2-5251-9CBF-9F04E9F16ACA}"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KgbAACwJQAAEAAAACYAAAAIAAAAAYAAAAAAAAA="/>
              </a:ext>
            </a:extLst>
          </p:cNvSpPr>
          <p:nvPr>
            <p:ph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YHAAA2AkAAHA1AACwJQAAEAAAACYAAAAIAAAAAYAAAAAAAAA="/>
              </a:ext>
            </a:extLst>
          </p:cNvSpPr>
          <p:nvPr>
            <p:ph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t>Click to edit Master text styles</a:t>
            </a:r>
          </a:p>
          <a:p>
            <a:pPr lvl="1"/>
            <a:r>
              <a:t>Second level</a:t>
            </a:r>
          </a:p>
          <a:p>
            <a:pPr lvl="2"/>
            <a:r>
              <a:t>Third level</a:t>
            </a:r>
          </a:p>
          <a:p>
            <a:pPr lvl="3"/>
            <a:r>
              <a:t>Fourth level</a:t>
            </a:r>
          </a:p>
          <a:p>
            <a:pPr lvl="4"/>
            <a:r>
              <a:t>Fifth level</a:t>
            </a:r>
          </a:p>
        </p:txBody>
      </p:sp>
      <p:sp>
        <p:nvSpPr>
          <p:cNvPr id="5"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ED33-7DD2-521B-9CBF-8B4EA3F16ADE}" type="datetime1">
              <a:rPr/>
              <a:pPr/>
              <a:t></a:t>
            </a:fld>
            <a:endParaRPr/>
          </a:p>
        </p:txBody>
      </p:sp>
      <p:sp>
        <p:nvSpPr>
          <p:cNvPr id="6"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D146-08D2-5227-9CBF-FE729FF16AA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3"/>
          <p:cNvSpPr>
            <a:spLocks noGrp="1" noChangeArrowheads="1"/>
            <a:extLst>
              <a:ext uri="smNativeData">
                <pr:smNativeData xmlns:pr="smNativeData" xmlns:p14="http://schemas.microsoft.com/office/powerpoint/2010/main" xmlns="" val="SMDATA_13_prf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cQkAAKobAABhDQAAEAAAACYAAAAIAAAAgYAAAAAAAAA="/>
              </a:ext>
            </a:extLst>
          </p:cNvSpPr>
          <p:nvPr>
            <p:ph idx="1"/>
          </p:nvPr>
        </p:nvSpPr>
        <p:spPr>
          <a:xfrm>
            <a:off x="45720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t>Click to edit Master text styles</a:t>
            </a:r>
          </a:p>
        </p:txBody>
      </p:sp>
      <p:sp>
        <p:nvSpPr>
          <p:cNvPr id="4"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YQ0AAKobAACwJQAAEAAAACYAAAAIAAAAAYAAAAAAAAA="/>
              </a:ext>
            </a:extLst>
          </p:cNvSpPr>
          <p:nvPr>
            <p:ph idx="2"/>
          </p:nvPr>
        </p:nvSpPr>
        <p:spPr>
          <a:xfrm>
            <a:off x="45720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t>Click to edit Master text styles</a:t>
            </a:r>
          </a:p>
          <a:p>
            <a:pPr lvl="1"/>
            <a:r>
              <a:t>Second level</a:t>
            </a:r>
          </a:p>
          <a:p>
            <a:pPr lvl="2"/>
            <a:r>
              <a:t>Third level</a:t>
            </a:r>
          </a:p>
          <a:p>
            <a:pPr lvl="3"/>
            <a:r>
              <a:t>Fourth level</a:t>
            </a:r>
          </a:p>
          <a:p>
            <a:pPr lvl="4"/>
            <a:r>
              <a:t>Fifth level</a:t>
            </a:r>
          </a:p>
        </p:txBody>
      </p:sp>
      <p:sp>
        <p:nvSpPr>
          <p:cNvPr id="5" name="SlideText2"/>
          <p:cNvSpPr>
            <a:spLocks noGrp="1" noChangeArrowheads="1"/>
            <a:extLst>
              <a:ext uri="smNativeData">
                <pr:smNativeData xmlns:pr="smNativeData" xmlns:p14="http://schemas.microsoft.com/office/powerpoint/2010/main" xmlns="" val="SMDATA_13_prf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cQkAAHA1AABhDQAAEAAAACYAAAAIAAAAgYAAAAAAAAA="/>
              </a:ext>
            </a:extLst>
          </p:cNvSpPr>
          <p:nvPr>
            <p:ph idx="3"/>
          </p:nvPr>
        </p:nvSpPr>
        <p:spPr>
          <a:xfrm>
            <a:off x="464693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t>Click to edit Master text styles</a:t>
            </a:r>
          </a:p>
        </p:txBody>
      </p:sp>
      <p:sp>
        <p:nvSpPr>
          <p:cNvPr id="6" name="SlideText4"/>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0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YQ0AAHA1AACwJQAAEAAAACYAAAAIAAAAAYAAAAAAAAA="/>
              </a:ext>
            </a:extLst>
          </p:cNvSpPr>
          <p:nvPr>
            <p:ph idx="4"/>
          </p:nvPr>
        </p:nvSpPr>
        <p:spPr>
          <a:xfrm>
            <a:off x="464693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t>Click to edit Master text styles</a:t>
            </a:r>
          </a:p>
          <a:p>
            <a:pPr lvl="1"/>
            <a:r>
              <a:t>Second level</a:t>
            </a:r>
          </a:p>
          <a:p>
            <a:pPr lvl="2"/>
            <a:r>
              <a:t>Third level</a:t>
            </a:r>
          </a:p>
          <a:p>
            <a:pPr lvl="3"/>
            <a:r>
              <a:t>Fourth level</a:t>
            </a:r>
          </a:p>
          <a:p>
            <a:pPr lvl="4"/>
            <a:r>
              <a:t>Fifth level</a:t>
            </a:r>
          </a:p>
        </p:txBody>
      </p:sp>
      <p:sp>
        <p:nvSpPr>
          <p:cNvPr id="7"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9409-47D2-5262-9CBF-B137DAF16AE4}" type="datetime1">
              <a:rPr/>
              <a:pPr/>
              <a:t></a:t>
            </a:fld>
            <a:endParaRPr/>
          </a:p>
        </p:txBody>
      </p:sp>
      <p:sp>
        <p:nvSpPr>
          <p:cNvPr id="8"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4Ac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9"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BACE-80D2-524C-9CBF-7619F4F16A23}"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C200-4ED2-5234-9CBF-B8618CF16AED}" type="datetime1">
              <a:rPr/>
              <a:pPr/>
              <a:t></a:t>
            </a:fld>
            <a:endParaRPr/>
          </a:p>
        </p:txBody>
      </p:sp>
      <p:sp>
        <p:nvSpPr>
          <p:cNvPr id="4"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5"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F6B3-FDD2-5200-9CBF-0B55B8F16A5E}"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B552-1CD2-5243-9CBF-EA16FBF16ABF}" type="datetime1">
              <a:rPr/>
              <a:pPr/>
              <a:t></a:t>
            </a:fld>
            <a:endParaRPr/>
          </a:p>
        </p:txBody>
      </p:sp>
      <p:sp>
        <p:nvSpPr>
          <p:cNvPr id="3"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E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4"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D0C6-88D2-5226-9CBF-7E739EF16A2B}" type="slidenum">
              <a:rPr/>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UAc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rgEAAFIVAADUCAAAEAAAACYAAAAIAAAAgYAAAAAAAAA="/>
              </a:ext>
            </a:extLst>
          </p:cNvSpPr>
          <p:nvPr>
            <p:ph type="title"/>
          </p:nvPr>
        </p:nvSpPr>
        <p:spPr>
          <a:xfrm>
            <a:off x="457200" y="273050"/>
            <a:ext cx="3008630" cy="1162050"/>
          </a:xfrm>
        </p:spPr>
        <p:txBody>
          <a:bodyPr vert="horz" wrap="square" numCol="1" spcCol="215900" anchor="b">
            <a:prstTxWarp prst="textNoShape">
              <a:avLst/>
            </a:prstTxWarp>
          </a:bodyPr>
          <a:lstStyle>
            <a:lvl1pPr algn="l">
              <a:defRPr sz="2000" b="1"/>
            </a:lvl1p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FQAArgEAAHA1AACwJQAAEAAAACYAAAAIAAAAAYAAAAAAAAA="/>
              </a:ext>
            </a:extLst>
          </p:cNvSpPr>
          <p:nvPr>
            <p:ph idx="1"/>
          </p:nvPr>
        </p:nvSpPr>
        <p:spPr>
          <a:xfrm>
            <a:off x="3575050" y="273050"/>
            <a:ext cx="5111750" cy="58534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1AgAAFIVAACwJQAAEAAAACYAAAAIAAAAAYAAAAAAAAA="/>
              </a:ext>
            </a:extLst>
          </p:cNvSpPr>
          <p:nvPr>
            <p:ph idx="2"/>
          </p:nvPr>
        </p:nvSpPr>
        <p:spPr>
          <a:xfrm>
            <a:off x="457200" y="1435100"/>
            <a:ext cx="3008630" cy="46913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t>Click to edit Master text styles</a:t>
            </a:r>
          </a:p>
        </p:txBody>
      </p:sp>
      <p:sp>
        <p:nvSpPr>
          <p:cNvPr id="5"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EC75-3BD2-521A-9CBF-CD4FA2F16A98}" type="datetime1">
              <a:rPr/>
              <a:pPr/>
              <a:t></a:t>
            </a:fld>
            <a:endParaRPr/>
          </a:p>
        </p:txBody>
      </p:sp>
      <p:sp>
        <p:nvSpPr>
          <p:cNvPr id="6"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QdyAw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8508-46D2-5273-9CBF-B026CBF16AE5}"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iB0AAMYsAAAEIQAAEAAAACYAAAAIAAAAgYAAAAAAAAA="/>
              </a:ext>
            </a:extLst>
          </p:cNvSpPr>
          <p:nvPr>
            <p:ph type="title"/>
          </p:nvPr>
        </p:nvSpPr>
        <p:spPr>
          <a:xfrm>
            <a:off x="1791970" y="4800600"/>
            <a:ext cx="5486400" cy="566420"/>
          </a:xfrm>
        </p:spPr>
        <p:txBody>
          <a:bodyPr vert="horz" wrap="square" numCol="1" spcCol="215900" anchor="b">
            <a:prstTxWarp prst="textNoShape">
              <a:avLst/>
            </a:prstTxWarp>
          </a:bodyPr>
          <a:lstStyle>
            <a:lvl1pPr algn="l">
              <a:defRPr sz="2000" b="1"/>
            </a:lvl1p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0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xgMAAMYsAAAWHQAAEAAAACYAAAAIAAAAAYAAAAAAAAA="/>
              </a:ext>
            </a:extLst>
          </p:cNvSpPr>
          <p:nvPr>
            <p:ph idx="1"/>
          </p:nvPr>
        </p:nvSpPr>
        <p:spPr>
          <a:xfrm>
            <a:off x="1791970"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t>Click to edit Master text styles</a:t>
            </a:r>
          </a:p>
        </p:txBody>
      </p:sp>
      <p:sp>
        <p:nvSpPr>
          <p:cNvPr id="4"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BCEAAMYsAAD4JQAAEAAAACYAAAAIAAAAAYAAAAAAAAA="/>
              </a:ext>
            </a:extLst>
          </p:cNvSpPr>
          <p:nvPr>
            <p:ph idx="2"/>
          </p:nvPr>
        </p:nvSpPr>
        <p:spPr>
          <a:xfrm>
            <a:off x="1791970" y="5367020"/>
            <a:ext cx="5486400" cy="8051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t>Click to edit Master text styles</a:t>
            </a:r>
          </a:p>
        </p:txBody>
      </p:sp>
      <p:sp>
        <p:nvSpPr>
          <p:cNvPr id="5"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C4Ac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F0788E2-ACD2-527E-9CBF-5A2BC6F16A0F}" type="datetime1">
              <a:rPr/>
              <a:pPr/>
              <a:t></a:t>
            </a:fld>
            <a:endParaRPr/>
          </a:p>
        </p:txBody>
      </p:sp>
      <p:sp>
        <p:nvSpPr>
          <p:cNvPr id="6"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8Ac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F079EE8-A6D2-5268-9CBF-503DD0F16A05}"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Default design">
    <p:bg>
      <p:bgPr>
        <a:solidFill>
          <a:schemeClr val="bg1"/>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8="/>
              </a:ext>
            </a:extLst>
          </p:cNvSpPr>
          <p:nvPr>
            <p:ph type="title"/>
          </p:nvPr>
        </p:nvSpPr>
        <p:spPr>
          <a:xfrm>
            <a:off x="457200" y="274320"/>
            <a:ext cx="8229600" cy="1143000"/>
          </a:xfrm>
          <a:prstGeom prst="rect">
            <a:avLst/>
          </a:prstGeom>
          <a:noFill/>
          <a:ln>
            <a:noFill/>
          </a:ln>
          <a:effectLst/>
        </p:spPr>
        <p:txBody>
          <a:bodyPr vert="horz" wrap="square" numCol="1" spcCol="215900" anchor="ctr">
            <a:prstTxWarp prst="textNoShape">
              <a:avLst/>
            </a:prstTxWarp>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8="/>
              </a:ext>
            </a:extLst>
          </p:cNvSpPr>
          <p:nvPr>
            <p:ph type="body" idx="1"/>
          </p:nvPr>
        </p:nvSpPr>
        <p:spPr>
          <a:xfrm>
            <a:off x="457200" y="1600200"/>
            <a:ext cx="8229600" cy="4526280"/>
          </a:xfrm>
          <a:prstGeom prst="rect">
            <a:avLst/>
          </a:prstGeom>
          <a:noFill/>
          <a:ln>
            <a:noFill/>
          </a:ln>
          <a:effectLst/>
        </p:spPr>
        <p:txBody>
          <a:bodyPr vert="horz"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8="/>
              </a:ext>
            </a:extLst>
          </p:cNvSpPr>
          <p:nvPr>
            <p:ph type="dt" sz="quarter" idx="2"/>
          </p:nvPr>
        </p:nvSpPr>
        <p:spPr>
          <a:xfrm>
            <a:off x="457200" y="6356985"/>
            <a:ext cx="2133600" cy="364490"/>
          </a:xfrm>
          <a:prstGeom prst="rect">
            <a:avLst/>
          </a:prstGeom>
          <a:noFill/>
          <a:ln>
            <a:noFill/>
          </a:ln>
          <a:effectLst/>
        </p:spPr>
        <p:txBody>
          <a:bodyPr vert="horz" wrap="square" numCol="1" spcCol="215900" anchor="ctr">
            <a:prstTxWarp prst="textNoShape">
              <a:avLst/>
            </a:prstTxWarp>
          </a:bodyPr>
          <a:lstStyle>
            <a:lvl1pPr algn="l">
              <a:defRPr sz="1200"/>
            </a:lvl1pPr>
          </a:lstStyle>
          <a:p>
            <a:fld id="{3F07C234-7AD2-5234-9CBF-8C618CF16AD9}" type="datetime1">
              <a:rPr/>
              <a:pPr/>
              <a:t></a:t>
            </a:fld>
            <a:endParaRPr/>
          </a:p>
        </p:txBody>
      </p:sp>
      <p:sp>
        <p:nvSpPr>
          <p:cNvPr id="5" name="Foot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8="/>
              </a:ext>
            </a:extLst>
          </p:cNvSpPr>
          <p:nvPr>
            <p:ph type="ftr" sz="quarter" idx="3"/>
          </p:nvPr>
        </p:nvSpPr>
        <p:spPr>
          <a:xfrm>
            <a:off x="3124200" y="6356985"/>
            <a:ext cx="2895600" cy="364490"/>
          </a:xfrm>
          <a:prstGeom prst="rect">
            <a:avLst/>
          </a:prstGeom>
          <a:noFill/>
          <a:ln>
            <a:noFill/>
          </a:ln>
          <a:effectLst/>
        </p:spPr>
        <p:txBody>
          <a:bodyPr vert="horz" wrap="square" numCol="1" spcCol="215900" anchor="ctr">
            <a:prstTxWarp prst="textNoShape">
              <a:avLst/>
            </a:prstTxWarp>
          </a:bodyPr>
          <a:lstStyle>
            <a:lvl1pPr algn="ctr">
              <a:defRPr sz="1200"/>
            </a:lvl1pPr>
          </a:lstStyle>
          <a:p>
            <a:endParaRPr/>
          </a:p>
        </p:txBody>
      </p:sp>
      <p:sp>
        <p:nvSpPr>
          <p:cNvPr id="6" name="SlideNumberArea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0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8="/>
              </a:ext>
            </a:extLst>
          </p:cNvSpPr>
          <p:nvPr>
            <p:ph type="sldNum" sz="quarter" idx="4"/>
          </p:nvPr>
        </p:nvSpPr>
        <p:spPr>
          <a:xfrm>
            <a:off x="6553200" y="6356985"/>
            <a:ext cx="2133600" cy="364490"/>
          </a:xfrm>
          <a:prstGeom prst="rect">
            <a:avLst/>
          </a:prstGeom>
          <a:noFill/>
          <a:ln>
            <a:noFill/>
          </a:ln>
          <a:effectLst/>
        </p:spPr>
        <p:txBody>
          <a:bodyPr vert="horz" wrap="square" numCol="1" spcCol="215900" anchor="ctr">
            <a:prstTxWarp prst="textNoShape">
              <a:avLst/>
            </a:prstTxWarp>
          </a:bodyPr>
          <a:lstStyle>
            <a:lvl1pPr algn="r">
              <a:defRPr sz="1200"/>
            </a:lvl1pPr>
          </a:lstStyle>
          <a:p>
            <a:fld id="{3F07B949-07D2-524F-9CBF-F11AF7F16AA4}"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marR="0" indent="0" algn="ctr" defTabSz="457200">
        <a:lnSpc>
          <a:spcPct val="100000"/>
        </a:lnSpc>
        <a:spcBef>
          <a:spcPts val="0"/>
        </a:spcBef>
        <a:spcAft>
          <a:spcPts val="0"/>
        </a:spcAft>
        <a:buNone/>
        <a:tabLst/>
        <a:defRPr sz="4400" b="0" i="0" u="none" strike="noStrike" kern="1" spc="0" baseline="0">
          <a:solidFill>
            <a:schemeClr val="tx2"/>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titleStyle>
    <p:bodyStyle>
      <a:lvl1pPr marL="342900" marR="0" indent="-342900" algn="l" defTabSz="457200">
        <a:lnSpc>
          <a:spcPct val="100000"/>
        </a:lnSpc>
        <a:spcBef>
          <a:spcPts val="0"/>
        </a:spcBef>
        <a:spcAft>
          <a:spcPts val="0"/>
        </a:spcAft>
        <a:buClrTx/>
        <a:buSzTx/>
        <a:buFontTx/>
        <a:buChar char="•"/>
        <a:tabLst/>
        <a:defRPr sz="3200" b="0" i="0" u="none" strike="noStrike" kern="1" spc="0" baseline="0">
          <a:solidFill>
            <a:schemeClr val="tx1"/>
          </a:solidFill>
          <a:effectLst/>
          <a:latin typeface="Calibri" pitchFamily="2" charset="0"/>
          <a:ea typeface="SimSun" charset="0"/>
          <a:cs typeface="Times New Roman" pitchFamily="1" charset="0"/>
        </a:defRPr>
      </a:lvl1pPr>
      <a:lvl2pPr marL="742950" marR="0" indent="-285750" algn="l" defTabSz="457200">
        <a:lnSpc>
          <a:spcPct val="100000"/>
        </a:lnSpc>
        <a:spcBef>
          <a:spcPts val="0"/>
        </a:spcBef>
        <a:spcAft>
          <a:spcPts val="0"/>
        </a:spcAft>
        <a:buClrTx/>
        <a:buSzTx/>
        <a:buFontTx/>
        <a:buChar char="–"/>
        <a:tabLst/>
        <a:defRPr sz="2800" b="0" i="0" u="none" strike="noStrike" kern="1" spc="0" baseline="0">
          <a:solidFill>
            <a:schemeClr val="tx1"/>
          </a:solidFill>
          <a:effectLst/>
          <a:latin typeface="Calibri" pitchFamily="2" charset="0"/>
          <a:ea typeface="SimSun" charset="0"/>
          <a:cs typeface="Times New Roman" pitchFamily="1" charset="0"/>
        </a:defRPr>
      </a:lvl2pPr>
      <a:lvl3pPr marL="1143000" marR="0" indent="-228600" algn="l" defTabSz="457200">
        <a:lnSpc>
          <a:spcPct val="100000"/>
        </a:lnSpc>
        <a:spcBef>
          <a:spcPts val="0"/>
        </a:spcBef>
        <a:spcAft>
          <a:spcPts val="0"/>
        </a:spcAft>
        <a:buClrTx/>
        <a:buSzTx/>
        <a:buFontTx/>
        <a:buChar char="•"/>
        <a:tabLst/>
        <a:defRPr sz="2400" b="0" i="0" u="none" strike="noStrike" kern="1" spc="0" baseline="0">
          <a:solidFill>
            <a:schemeClr val="tx1"/>
          </a:solidFill>
          <a:effectLst/>
          <a:latin typeface="Calibri" pitchFamily="2" charset="0"/>
          <a:ea typeface="SimSun" charset="0"/>
          <a:cs typeface="Times New Roman" pitchFamily="1" charset="0"/>
        </a:defRPr>
      </a:lvl3pPr>
      <a:lvl4pPr marL="1600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4pPr>
      <a:lvl5pPr marL="20574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5pPr>
      <a:lvl6pPr marL="25146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6pPr>
      <a:lvl7pPr marL="29718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7pPr>
      <a:lvl8pPr marL="34290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8pPr>
      <a:lvl9pPr marL="3886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appcamps.de/" TargetMode="External"/><Relationship Id="rId2" Type="http://schemas.openxmlformats.org/officeDocument/2006/relationships/hyperlink" Target="https://www.roberta-home.de/lehrkraefte" TargetMode="External"/><Relationship Id="rId1" Type="http://schemas.openxmlformats.org/officeDocument/2006/relationships/slideLayout" Target="../slideLayouts/slideLayout6.xml"/><Relationship Id="rId4" Type="http://schemas.openxmlformats.org/officeDocument/2006/relationships/hyperlink" Target="https://www.haus-der-kleinen-forscher.de/de/fortbildungen/bildungsangebot/fortbildungen-vor-ort/informatik-entdecke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scratch.mit.edu/" TargetMode="External"/><Relationship Id="rId2" Type="http://schemas.openxmlformats.org/officeDocument/2006/relationships/hyperlink" Target="https://www.haus-der-kleinen-forscher.de/de/fortbildungen/bildungsangebot/fortbildungen-vor-ort/informatik-entdecken/" TargetMode="External"/><Relationship Id="rId1" Type="http://schemas.openxmlformats.org/officeDocument/2006/relationships/slideLayout" Target="../slideLayouts/slideLayout6.xml"/><Relationship Id="rId4" Type="http://schemas.openxmlformats.org/officeDocument/2006/relationships/hyperlink" Target="https://www.arduino.cc/"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4BAAAGg0AAAg0AAAmFgAAEAAAACYAAAAIAAAAAAAAAAAAAAA="/>
              </a:ext>
            </a:extLst>
          </p:cNvSpPr>
          <p:nvPr>
            <p:ph type="ctrTitle"/>
          </p:nvPr>
        </p:nvSpPr>
        <p:spPr/>
        <p:txBody>
          <a:bodyPr/>
          <a:lstStyle/>
          <a:p>
            <a:r>
              <a:rPr dirty="0"/>
              <a:t>VHS</a:t>
            </a:r>
          </a:p>
        </p:txBody>
      </p:sp>
      <p:sp>
        <p:nvSpPr>
          <p:cNvPr id="3" name="SlideSubtitle1"/>
          <p:cNvSpPr>
            <a:spLocks noGrp="1" noChangeArrowheads="1"/>
            <a:extLst>
              <a:ext uri="smNativeData">
                <pr:smNativeData xmlns:pr="smNativeData" xmlns:p14="http://schemas.microsoft.com/office/powerpoint/2010/main" xmlns="" val="SMDATA_13_prf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wCAAA6BcAANAvAACwIgAAEAAAACYAAAAIAAAAAAAAAAAAAAA="/>
              </a:ext>
            </a:extLst>
          </p:cNvSpPr>
          <p:nvPr>
            <p:ph type="subTitle" idx="1"/>
          </p:nvPr>
        </p:nvSpPr>
        <p:spPr/>
        <p:txBody>
          <a:bodyPr/>
          <a:lstStyle/>
          <a:p>
            <a:r>
              <a:rPr lang="en-US" b="1" dirty="0" err="1" smtClean="0"/>
              <a:t>Programmieren</a:t>
            </a:r>
            <a:r>
              <a:rPr lang="en-US" b="1" dirty="0" smtClean="0"/>
              <a:t> </a:t>
            </a:r>
            <a:r>
              <a:rPr lang="en-US" b="1" dirty="0" err="1" smtClean="0"/>
              <a:t>lernen</a:t>
            </a:r>
            <a:r>
              <a:rPr lang="en-US" b="1" dirty="0" smtClean="0"/>
              <a:t> </a:t>
            </a:r>
            <a:r>
              <a:rPr lang="en-US" b="1" dirty="0" err="1" smtClean="0"/>
              <a:t>leichtgemacht</a:t>
            </a:r>
            <a:r>
              <a:rPr lang="en-US" b="1" dirty="0" smtClean="0"/>
              <a:t>!</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1"/>
          <p:cNvPicPr>
            <a:picLocks noChangeAspect="1"/>
          </p:cNvPicPr>
          <p:nvPr/>
        </p:nvPicPr>
        <p:blipFill>
          <a:blip r:embed="rId2" cstate="print"/>
          <a:srcRect/>
          <a:stretch>
            <a:fillRect/>
          </a:stretch>
        </p:blipFill>
        <p:spPr bwMode="auto">
          <a:xfrm>
            <a:off x="2582863" y="1697038"/>
            <a:ext cx="3495675"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Title1"/>
          <p:cNvSpPr>
            <a:spLocks noGrp="1" noChangeArrowheads="1"/>
          </p:cNvSpPr>
          <p:nvPr>
            <p:ph type="title"/>
          </p:nvPr>
        </p:nvSpPr>
        <p:spPr>
          <a:xfrm>
            <a:off x="457200" y="274638"/>
            <a:ext cx="8229600" cy="5538787"/>
          </a:xfrm>
        </p:spPr>
        <p:txBody>
          <a:bodyPr/>
          <a:lstStyle/>
          <a:p>
            <a:pPr eaLnBrk="1" hangingPunct="1"/>
            <a:r>
              <a:rPr lang="en-US" smtClean="0">
                <a:latin typeface="Calibri" pitchFamily="34" charset="0"/>
                <a:ea typeface="SimSun" pitchFamily="2" charset="-122"/>
                <a:cs typeface="Times New Roman" pitchFamily="18" charset="0"/>
              </a:rPr>
              <a:t>Wo soll ich anfangen ?</a:t>
            </a:r>
            <a:br>
              <a:rPr lang="en-US" smtClean="0">
                <a:latin typeface="Calibri" pitchFamily="34" charset="0"/>
                <a:ea typeface="SimSun" pitchFamily="2" charset="-122"/>
                <a:cs typeface="Times New Roman" pitchFamily="18" charset="0"/>
              </a:rPr>
            </a:br>
            <a:r>
              <a:rPr lang="en-US" smtClean="0">
                <a:latin typeface="Calibri" pitchFamily="34" charset="0"/>
                <a:ea typeface="SimSun" pitchFamily="2" charset="-122"/>
                <a:cs typeface="Times New Roman" pitchFamily="18" charset="0"/>
              </a:rPr>
              <a:t/>
            </a:r>
            <a:br>
              <a:rPr lang="en-US" smtClean="0">
                <a:latin typeface="Calibri" pitchFamily="34" charset="0"/>
                <a:ea typeface="SimSun" pitchFamily="2" charset="-122"/>
                <a:cs typeface="Times New Roman" pitchFamily="18" charset="0"/>
              </a:rPr>
            </a:br>
            <a:r>
              <a:rPr lang="en-US" smtClean="0">
                <a:latin typeface="Calibri" pitchFamily="34" charset="0"/>
                <a:ea typeface="SimSun" pitchFamily="2" charset="-122"/>
                <a:cs typeface="Times New Roman" pitchFamily="18" charset="0"/>
              </a:rPr>
              <a:t>Wo kann ich hilfe finden?</a:t>
            </a:r>
            <a:br>
              <a:rPr lang="en-US" smtClean="0">
                <a:latin typeface="Calibri" pitchFamily="34" charset="0"/>
                <a:ea typeface="SimSun" pitchFamily="2" charset="-122"/>
                <a:cs typeface="Times New Roman" pitchFamily="18" charset="0"/>
              </a:rPr>
            </a:br>
            <a:r>
              <a:rPr lang="en-US" smtClean="0">
                <a:latin typeface="Calibri" pitchFamily="34" charset="0"/>
                <a:ea typeface="SimSun" pitchFamily="2" charset="-122"/>
                <a:cs typeface="Times New Roman" pitchFamily="18" charset="0"/>
              </a:rPr>
              <a:t/>
            </a:r>
            <a:br>
              <a:rPr lang="en-US" smtClean="0">
                <a:latin typeface="Calibri" pitchFamily="34" charset="0"/>
                <a:ea typeface="SimSun" pitchFamily="2" charset="-122"/>
                <a:cs typeface="Times New Roman" pitchFamily="18" charset="0"/>
              </a:rPr>
            </a:br>
            <a:r>
              <a:rPr lang="en-US" smtClean="0">
                <a:latin typeface="Calibri" pitchFamily="34" charset="0"/>
                <a:ea typeface="SimSun" pitchFamily="2" charset="-122"/>
                <a:cs typeface="Times New Roman" pitchFamily="18" charset="0"/>
              </a:rPr>
              <a:t>Was sind all diese Namen?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Title1"/>
          <p:cNvSpPr>
            <a:spLocks noGrp="1" noChangeArrowheads="1"/>
          </p:cNvSpPr>
          <p:nvPr>
            <p:ph type="title"/>
          </p:nvPr>
        </p:nvSpPr>
        <p:spPr>
          <a:xfrm>
            <a:off x="457200" y="273050"/>
            <a:ext cx="8229600" cy="946150"/>
          </a:xfrm>
        </p:spPr>
        <p:txBody>
          <a:bodyPr/>
          <a:lstStyle/>
          <a:p>
            <a:pPr eaLnBrk="1" hangingPunct="1"/>
            <a:r>
              <a:rPr lang="en-US" smtClean="0">
                <a:latin typeface="Calibri" pitchFamily="34" charset="0"/>
                <a:ea typeface="SimSun" pitchFamily="2" charset="-122"/>
                <a:cs typeface="Times New Roman" pitchFamily="18" charset="0"/>
              </a:rPr>
              <a:t>Hilfe/Materialien</a:t>
            </a:r>
          </a:p>
        </p:txBody>
      </p:sp>
      <p:sp>
        <p:nvSpPr>
          <p:cNvPr id="7171" name="Textbox1"/>
          <p:cNvSpPr txBox="1">
            <a:spLocks noChangeArrowheads="1"/>
          </p:cNvSpPr>
          <p:nvPr/>
        </p:nvSpPr>
        <p:spPr bwMode="auto">
          <a:xfrm>
            <a:off x="501650" y="1435100"/>
            <a:ext cx="8324850" cy="5238750"/>
          </a:xfrm>
          <a:prstGeom prst="rect">
            <a:avLst/>
          </a:prstGeom>
          <a:noFill/>
          <a:ln w="9525">
            <a:noFill/>
            <a:miter lim="800000"/>
            <a:headEnd/>
            <a:tailEnd/>
          </a:ln>
        </p:spPr>
        <p:txBody>
          <a:bodyPr/>
          <a:lstStyle/>
          <a:p>
            <a:r>
              <a:rPr lang="en-US" u="sng" dirty="0">
                <a:solidFill>
                  <a:schemeClr val="hlink"/>
                </a:solidFill>
                <a:hlinkClick r:id="rId2"/>
              </a:rPr>
              <a:t>https://www.roberta-home.de/lehrkraefte </a:t>
            </a:r>
          </a:p>
          <a:p>
            <a:r>
              <a:rPr lang="en-US" dirty="0"/>
              <a:t> </a:t>
            </a:r>
          </a:p>
          <a:p>
            <a:endParaRPr lang="en-US" dirty="0"/>
          </a:p>
          <a:p>
            <a:r>
              <a:rPr lang="en-US" u="sng" dirty="0">
                <a:solidFill>
                  <a:schemeClr val="hlink"/>
                </a:solidFill>
                <a:hlinkClick r:id="rId3"/>
              </a:rPr>
              <a:t>https://appcamps.de/</a:t>
            </a:r>
          </a:p>
          <a:p>
            <a:endParaRPr lang="en-US" dirty="0"/>
          </a:p>
          <a:p>
            <a:endParaRPr lang="en-US" dirty="0"/>
          </a:p>
          <a:p>
            <a:endParaRPr lang="en-US" u="sng" dirty="0">
              <a:solidFill>
                <a:schemeClr val="hlink"/>
              </a:solidFill>
              <a:hlinkClick r:id="rId4"/>
            </a:endParaRPr>
          </a:p>
          <a:p>
            <a:endParaRPr lang="en-US" u="sng" dirty="0">
              <a:solidFill>
                <a:schemeClr val="hlink"/>
              </a:solidFill>
              <a:hlinkClick r:id="rId4"/>
            </a:endParaRPr>
          </a:p>
          <a:p>
            <a:r>
              <a:rPr lang="en-US" u="sng" dirty="0">
                <a:solidFill>
                  <a:schemeClr val="hlink"/>
                </a:solidFill>
                <a:hlinkClick r:id="rId4"/>
              </a:rPr>
              <a:t>https://edublocks.org/</a:t>
            </a:r>
          </a:p>
          <a:p>
            <a:endParaRPr lang="en-US" u="sng" dirty="0">
              <a:solidFill>
                <a:schemeClr val="hlink"/>
              </a:solidFill>
              <a:hlinkClick r:id="rId4"/>
            </a:endParaRPr>
          </a:p>
          <a:p>
            <a:endParaRPr lang="en-US" u="sng" dirty="0">
              <a:solidFill>
                <a:schemeClr val="hlink"/>
              </a:solidFill>
              <a:hlinkClick r:id="rId4"/>
            </a:endParaRPr>
          </a:p>
          <a:p>
            <a:endParaRPr lang="en-US" u="sng" dirty="0">
              <a:solidFill>
                <a:schemeClr val="hlink"/>
              </a:solidFill>
              <a:hlinkClick r:id="rId4"/>
            </a:endParaRPr>
          </a:p>
          <a:p>
            <a:endParaRPr lang="en-US" dirty="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1"/>
          <p:cNvPicPr>
            <a:picLocks noChangeAspect="1"/>
          </p:cNvPicPr>
          <p:nvPr/>
        </p:nvPicPr>
        <p:blipFill>
          <a:blip r:embed="rId2" cstate="print"/>
          <a:srcRect/>
          <a:stretch>
            <a:fillRect/>
          </a:stretch>
        </p:blipFill>
        <p:spPr bwMode="auto">
          <a:xfrm>
            <a:off x="123825" y="123825"/>
            <a:ext cx="8945563" cy="5759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Title1"/>
          <p:cNvSpPr>
            <a:spLocks noGrp="1" noChangeArrowheads="1"/>
          </p:cNvSpPr>
          <p:nvPr>
            <p:ph type="title"/>
          </p:nvPr>
        </p:nvSpPr>
        <p:spPr/>
        <p:txBody>
          <a:bodyPr/>
          <a:lstStyle/>
          <a:p>
            <a:pPr eaLnBrk="1" hangingPunct="1"/>
            <a:r>
              <a:rPr lang="en-US" smtClean="0">
                <a:latin typeface="Calibri" pitchFamily="34" charset="0"/>
                <a:ea typeface="SimSun" pitchFamily="2" charset="-122"/>
                <a:cs typeface="Times New Roman" pitchFamily="18" charset="0"/>
              </a:rPr>
              <a:t>Let’s try ...</a:t>
            </a:r>
          </a:p>
        </p:txBody>
      </p:sp>
      <p:pic>
        <p:nvPicPr>
          <p:cNvPr id="9219" name="Picture1"/>
          <p:cNvPicPr>
            <a:picLocks noChangeAspect="1"/>
          </p:cNvPicPr>
          <p:nvPr/>
        </p:nvPicPr>
        <p:blipFill>
          <a:blip r:embed="rId2" cstate="print"/>
          <a:srcRect/>
          <a:stretch>
            <a:fillRect/>
          </a:stretch>
        </p:blipFill>
        <p:spPr bwMode="auto">
          <a:xfrm>
            <a:off x="0" y="1809750"/>
            <a:ext cx="9020175" cy="4289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Title1"/>
          <p:cNvSpPr>
            <a:spLocks noGrp="1" noChangeArrowheads="1"/>
          </p:cNvSpPr>
          <p:nvPr>
            <p:ph type="title"/>
          </p:nvPr>
        </p:nvSpPr>
        <p:spPr/>
        <p:txBody>
          <a:bodyPr/>
          <a:lstStyle/>
          <a:p>
            <a:pPr eaLnBrk="1" hangingPunct="1"/>
            <a:endParaRPr lang="en-US" smtClean="0">
              <a:latin typeface="Calibri" pitchFamily="34" charset="0"/>
              <a:ea typeface="SimSun" pitchFamily="2" charset="-122"/>
              <a:cs typeface="Times New Roman" pitchFamily="18" charset="0"/>
            </a:endParaRPr>
          </a:p>
        </p:txBody>
      </p:sp>
      <p:pic>
        <p:nvPicPr>
          <p:cNvPr id="10243" name="Picture1"/>
          <p:cNvPicPr>
            <a:picLocks noChangeAspect="1"/>
          </p:cNvPicPr>
          <p:nvPr/>
        </p:nvPicPr>
        <p:blipFill>
          <a:blip r:embed="rId2" cstate="print"/>
          <a:srcRect/>
          <a:stretch>
            <a:fillRect/>
          </a:stretch>
        </p:blipFill>
        <p:spPr bwMode="auto">
          <a:xfrm>
            <a:off x="17463" y="71438"/>
            <a:ext cx="9239250" cy="3309937"/>
          </a:xfrm>
          <a:prstGeom prst="rect">
            <a:avLst/>
          </a:prstGeom>
          <a:noFill/>
          <a:ln w="9525">
            <a:noFill/>
            <a:miter lim="800000"/>
            <a:headEnd/>
            <a:tailEnd/>
          </a:ln>
        </p:spPr>
      </p:pic>
      <p:pic>
        <p:nvPicPr>
          <p:cNvPr id="10244" name="Picture2"/>
          <p:cNvPicPr>
            <a:picLocks noChangeAspect="1"/>
          </p:cNvPicPr>
          <p:nvPr/>
        </p:nvPicPr>
        <p:blipFill>
          <a:blip r:embed="rId3" cstate="print"/>
          <a:srcRect/>
          <a:stretch>
            <a:fillRect/>
          </a:stretch>
        </p:blipFill>
        <p:spPr bwMode="auto">
          <a:xfrm>
            <a:off x="0" y="3814763"/>
            <a:ext cx="9204325" cy="2786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1"/>
          <p:cNvPicPr>
            <a:picLocks noChangeAspect="1"/>
          </p:cNvPicPr>
          <p:nvPr/>
        </p:nvPicPr>
        <p:blipFill>
          <a:blip r:embed="rId2" cstate="print"/>
          <a:srcRect/>
          <a:stretch>
            <a:fillRect/>
          </a:stretch>
        </p:blipFill>
        <p:spPr bwMode="auto">
          <a:xfrm>
            <a:off x="646113" y="165100"/>
            <a:ext cx="7486650" cy="2705100"/>
          </a:xfrm>
          <a:prstGeom prst="rect">
            <a:avLst/>
          </a:prstGeom>
          <a:noFill/>
          <a:ln w="9525">
            <a:noFill/>
            <a:miter lim="800000"/>
            <a:headEnd/>
            <a:tailEnd/>
          </a:ln>
        </p:spPr>
      </p:pic>
      <p:pic>
        <p:nvPicPr>
          <p:cNvPr id="11267" name="Picture2"/>
          <p:cNvPicPr>
            <a:picLocks noChangeAspect="1"/>
          </p:cNvPicPr>
          <p:nvPr/>
        </p:nvPicPr>
        <p:blipFill>
          <a:blip r:embed="rId3" cstate="print"/>
          <a:srcRect/>
          <a:stretch>
            <a:fillRect/>
          </a:stretch>
        </p:blipFill>
        <p:spPr bwMode="auto">
          <a:xfrm>
            <a:off x="1292225" y="3381375"/>
            <a:ext cx="6324600" cy="200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1"/>
          <p:cNvPicPr>
            <a:picLocks noChangeAspect="1"/>
          </p:cNvPicPr>
          <p:nvPr/>
        </p:nvPicPr>
        <p:blipFill>
          <a:blip r:embed="rId2" cstate="print"/>
          <a:srcRect/>
          <a:stretch>
            <a:fillRect/>
          </a:stretch>
        </p:blipFill>
        <p:spPr bwMode="auto">
          <a:xfrm>
            <a:off x="1004888" y="2009775"/>
            <a:ext cx="62484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Title1"/>
          <p:cNvSpPr>
            <a:spLocks noGrp="1" noChangeArrowheads="1"/>
          </p:cNvSpPr>
          <p:nvPr>
            <p:ph type="title"/>
          </p:nvPr>
        </p:nvSpPr>
        <p:spPr/>
        <p:txBody>
          <a:bodyPr/>
          <a:lstStyle/>
          <a:p>
            <a:pPr eaLnBrk="1" hangingPunct="1"/>
            <a:r>
              <a:rPr lang="en-US" smtClean="0">
                <a:latin typeface="Calibri" pitchFamily="34" charset="0"/>
                <a:ea typeface="SimSun" pitchFamily="2" charset="-122"/>
                <a:cs typeface="Times New Roman" pitchFamily="18" charset="0"/>
              </a:rPr>
              <a:t>Your turn !</a:t>
            </a:r>
          </a:p>
        </p:txBody>
      </p:sp>
      <p:pic>
        <p:nvPicPr>
          <p:cNvPr id="13315" name="Picture1"/>
          <p:cNvPicPr>
            <a:picLocks noChangeAspect="1"/>
          </p:cNvPicPr>
          <p:nvPr/>
        </p:nvPicPr>
        <p:blipFill>
          <a:blip r:embed="rId2" cstate="print"/>
          <a:srcRect/>
          <a:stretch>
            <a:fillRect/>
          </a:stretch>
        </p:blipFill>
        <p:spPr bwMode="auto">
          <a:xfrm>
            <a:off x="2727325" y="1978025"/>
            <a:ext cx="3105150" cy="361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1"/>
          <p:cNvPicPr>
            <a:picLocks noChangeAspect="1"/>
          </p:cNvPicPr>
          <p:nvPr/>
        </p:nvPicPr>
        <p:blipFill>
          <a:blip r:embed="rId2" cstate="print"/>
          <a:srcRect/>
          <a:stretch>
            <a:fillRect/>
          </a:stretch>
        </p:blipFill>
        <p:spPr bwMode="auto">
          <a:xfrm>
            <a:off x="2727325" y="0"/>
            <a:ext cx="3152775" cy="696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r>
              <a:t>Agenda</a:t>
            </a:r>
          </a:p>
        </p:txBody>
      </p:sp>
      <p:sp>
        <p:nvSpPr>
          <p:cNvPr id="3" name="Textbox1"/>
          <p:cNvSpPr txBox="1">
            <a:extLst>
              <a:ext uri="smNativeData">
                <pr:smNativeData xmlns:pr="smNativeData" xmlns:p14="http://schemas.microsoft.com/office/powerpoint/2010/main" xmlns="" val="SMDATA_13_prfxXh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CId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CQsAAGk1AACZJgAAACAAACYAAAAIAAAA//////////8="/>
              </a:ext>
            </a:extLst>
          </p:cNvSpPr>
          <p:nvPr/>
        </p:nvSpPr>
        <p:spPr>
          <a:xfrm>
            <a:off x="502285" y="1793875"/>
            <a:ext cx="8180070" cy="4480560"/>
          </a:xfrm>
          <a:prstGeom prst="rect">
            <a:avLst/>
          </a:prstGeom>
          <a:noFill/>
          <a:ln>
            <a:noFill/>
          </a:ln>
          <a:effectLst/>
        </p:spPr>
        <p:txBody>
          <a:bodyPr vert="horz" wrap="square" numCol="1" spcCol="215900" anchor="t"/>
          <a:lstStyle/>
          <a:p>
            <a:r>
              <a:rPr dirty="0"/>
              <a:t>1: Survey</a:t>
            </a:r>
          </a:p>
          <a:p>
            <a:endParaRPr dirty="0"/>
          </a:p>
          <a:p>
            <a:r>
              <a:rPr dirty="0"/>
              <a:t>2: Expectations</a:t>
            </a:r>
          </a:p>
          <a:p>
            <a:endParaRPr dirty="0"/>
          </a:p>
          <a:p>
            <a:r>
              <a:rPr dirty="0"/>
              <a:t>3: Overview</a:t>
            </a:r>
          </a:p>
          <a:p>
            <a:endParaRPr dirty="0"/>
          </a:p>
          <a:p>
            <a:r>
              <a:rPr dirty="0"/>
              <a:t>4: 3 ways to program</a:t>
            </a:r>
          </a:p>
          <a:p>
            <a:endParaRPr dirty="0"/>
          </a:p>
          <a:p>
            <a:r>
              <a:rPr dirty="0"/>
              <a:t>5: 50/50 </a:t>
            </a:r>
            <a:r>
              <a:rPr dirty="0" err="1"/>
              <a:t>Logic+Solution</a:t>
            </a:r>
            <a:r>
              <a:rPr dirty="0"/>
              <a:t> and Programming Language</a:t>
            </a:r>
          </a:p>
          <a:p>
            <a:endParaRPr dirty="0"/>
          </a:p>
          <a:p>
            <a:r>
              <a:rPr dirty="0"/>
              <a:t>6: </a:t>
            </a:r>
            <a:r>
              <a:rPr dirty="0" smtClean="0"/>
              <a:t>NEPO</a:t>
            </a:r>
            <a:r>
              <a:rPr lang="en-US" dirty="0" smtClean="0"/>
              <a:t> - Roberta</a:t>
            </a:r>
            <a:endParaRPr dirty="0"/>
          </a:p>
          <a:p>
            <a:endParaRPr dirty="0"/>
          </a:p>
          <a:p>
            <a:r>
              <a:rPr dirty="0"/>
              <a:t>7: </a:t>
            </a:r>
            <a:r>
              <a:rPr lang="en-US" dirty="0" smtClean="0"/>
              <a:t>SCRATCH</a:t>
            </a:r>
            <a:endParaRPr dirty="0"/>
          </a:p>
          <a:p>
            <a:endParaRPr dirty="0"/>
          </a:p>
          <a:p>
            <a:r>
              <a:rPr dirty="0"/>
              <a:t>8: </a:t>
            </a:r>
            <a:r>
              <a:rPr lang="en-US" dirty="0" err="1" smtClean="0"/>
              <a:t>EduBlocks</a:t>
            </a:r>
            <a:endParaRPr dirty="0"/>
          </a:p>
          <a:p>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1"/>
          <p:cNvPicPr>
            <a:picLocks noChangeAspect="1"/>
          </p:cNvPicPr>
          <p:nvPr/>
        </p:nvPicPr>
        <p:blipFill>
          <a:blip r:embed="rId2" cstate="print"/>
          <a:srcRect/>
          <a:stretch>
            <a:fillRect/>
          </a:stretch>
        </p:blipFill>
        <p:spPr bwMode="auto">
          <a:xfrm>
            <a:off x="92075" y="409575"/>
            <a:ext cx="9020175" cy="5753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1"/>
          <p:cNvPicPr>
            <a:picLocks noChangeAspect="1"/>
          </p:cNvPicPr>
          <p:nvPr/>
        </p:nvPicPr>
        <p:blipFill>
          <a:blip r:embed="rId2" cstate="print"/>
          <a:srcRect/>
          <a:stretch>
            <a:fillRect/>
          </a:stretch>
        </p:blipFill>
        <p:spPr bwMode="auto">
          <a:xfrm>
            <a:off x="123825" y="1082675"/>
            <a:ext cx="8916988" cy="4321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1"/>
          <p:cNvPicPr>
            <a:picLocks noChangeAspect="1"/>
          </p:cNvPicPr>
          <p:nvPr/>
        </p:nvPicPr>
        <p:blipFill>
          <a:blip r:embed="rId2" cstate="print"/>
          <a:srcRect/>
          <a:stretch>
            <a:fillRect/>
          </a:stretch>
        </p:blipFill>
        <p:spPr bwMode="auto">
          <a:xfrm>
            <a:off x="71438" y="841375"/>
            <a:ext cx="9072562" cy="5041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Title1"/>
          <p:cNvSpPr>
            <a:spLocks noGrp="1" noChangeArrowheads="1"/>
          </p:cNvSpPr>
          <p:nvPr>
            <p:ph type="title"/>
          </p:nvPr>
        </p:nvSpPr>
        <p:spPr/>
        <p:txBody>
          <a:bodyPr/>
          <a:lstStyle/>
          <a:p>
            <a:pPr eaLnBrk="1" hangingPunct="1"/>
            <a:endParaRPr lang="en-US" smtClean="0">
              <a:latin typeface="Calibri" pitchFamily="34" charset="0"/>
              <a:ea typeface="SimSun" pitchFamily="2" charset="-122"/>
              <a:cs typeface="Times New Roman" pitchFamily="18" charset="0"/>
            </a:endParaRPr>
          </a:p>
        </p:txBody>
      </p:sp>
      <p:pic>
        <p:nvPicPr>
          <p:cNvPr id="20483" name="Picture1"/>
          <p:cNvPicPr>
            <a:picLocks noChangeAspect="1"/>
          </p:cNvPicPr>
          <p:nvPr/>
        </p:nvPicPr>
        <p:blipFill>
          <a:blip r:embed="rId2" cstate="print"/>
          <a:srcRect/>
          <a:stretch>
            <a:fillRect/>
          </a:stretch>
        </p:blipFill>
        <p:spPr bwMode="auto">
          <a:xfrm>
            <a:off x="123825" y="123825"/>
            <a:ext cx="9020175" cy="6559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1"/>
          <p:cNvPicPr>
            <a:picLocks noChangeAspect="1"/>
          </p:cNvPicPr>
          <p:nvPr/>
        </p:nvPicPr>
        <p:blipFill>
          <a:blip r:embed="rId2" cstate="print"/>
          <a:srcRect/>
          <a:stretch>
            <a:fillRect/>
          </a:stretch>
        </p:blipFill>
        <p:spPr bwMode="auto">
          <a:xfrm>
            <a:off x="50800" y="860425"/>
            <a:ext cx="9277350"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1"/>
          <p:cNvPicPr>
            <a:picLocks noChangeAspect="1"/>
          </p:cNvPicPr>
          <p:nvPr/>
        </p:nvPicPr>
        <p:blipFill>
          <a:blip r:embed="rId2" cstate="print"/>
          <a:srcRect/>
          <a:stretch>
            <a:fillRect/>
          </a:stretch>
        </p:blipFill>
        <p:spPr bwMode="auto">
          <a:xfrm>
            <a:off x="1004888" y="28575"/>
            <a:ext cx="6859587" cy="6716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Title1"/>
          <p:cNvSpPr>
            <a:spLocks noGrp="1" noChangeArrowheads="1"/>
          </p:cNvSpPr>
          <p:nvPr>
            <p:ph type="title"/>
          </p:nvPr>
        </p:nvSpPr>
        <p:spPr/>
        <p:txBody>
          <a:bodyPr/>
          <a:lstStyle/>
          <a:p>
            <a:pPr eaLnBrk="1" hangingPunct="1"/>
            <a:r>
              <a:rPr lang="en-US" smtClean="0">
                <a:latin typeface="Calibri" pitchFamily="34" charset="0"/>
                <a:ea typeface="SimSun" pitchFamily="2" charset="-122"/>
                <a:cs typeface="Times New Roman" pitchFamily="18" charset="0"/>
              </a:rPr>
              <a:t>Hilfe/Hardware/Programmieren</a:t>
            </a:r>
          </a:p>
        </p:txBody>
      </p:sp>
      <p:sp>
        <p:nvSpPr>
          <p:cNvPr id="23555" name="Textbox1"/>
          <p:cNvSpPr txBox="1">
            <a:spLocks noChangeArrowheads="1"/>
          </p:cNvSpPr>
          <p:nvPr/>
        </p:nvSpPr>
        <p:spPr bwMode="auto">
          <a:xfrm>
            <a:off x="574675" y="2009775"/>
            <a:ext cx="8107363" cy="4205288"/>
          </a:xfrm>
          <a:prstGeom prst="rect">
            <a:avLst/>
          </a:prstGeom>
          <a:noFill/>
          <a:ln w="9525">
            <a:noFill/>
            <a:miter lim="800000"/>
            <a:headEnd/>
            <a:tailEnd/>
          </a:ln>
        </p:spPr>
        <p:txBody>
          <a:bodyPr/>
          <a:lstStyle/>
          <a:p>
            <a:r>
              <a:rPr lang="en-US" u="sng">
                <a:solidFill>
                  <a:schemeClr val="hlink"/>
                </a:solidFill>
                <a:hlinkClick r:id="rId2"/>
              </a:rPr>
              <a:t>https://www.tinkercad.com/</a:t>
            </a:r>
          </a:p>
          <a:p>
            <a:endParaRPr lang="en-US"/>
          </a:p>
          <a:p>
            <a:endParaRPr lang="en-US"/>
          </a:p>
          <a:p>
            <a:r>
              <a:rPr lang="en-US" u="sng">
                <a:solidFill>
                  <a:schemeClr val="hlink"/>
                </a:solidFill>
                <a:hlinkClick r:id="rId3"/>
              </a:rPr>
              <a:t>https://scratch.mit.edu/</a:t>
            </a:r>
          </a:p>
          <a:p>
            <a:endParaRPr lang="en-US"/>
          </a:p>
          <a:p>
            <a:endParaRPr lang="en-US"/>
          </a:p>
          <a:p>
            <a:r>
              <a:rPr lang="en-US" u="sng">
                <a:solidFill>
                  <a:schemeClr val="hlink"/>
                </a:solidFill>
                <a:hlinkClick r:id="rId4"/>
              </a:rPr>
              <a:t>https://www.arduino.cc/</a:t>
            </a:r>
          </a:p>
          <a:p>
            <a:endParaRPr lang="en-US" u="sng">
              <a:solidFill>
                <a:schemeClr val="hlink"/>
              </a:solidFill>
              <a:hlinkClick r:id="rId4"/>
            </a:endParaRPr>
          </a:p>
          <a:p>
            <a:endParaRPr lang="en-US" u="sng">
              <a:solidFill>
                <a:schemeClr val="hlink"/>
              </a:solidFill>
              <a:hlinkClick r:id="rId4"/>
            </a:endParaRPr>
          </a:p>
          <a:p>
            <a:r>
              <a:rPr lang="en-US" u="sng">
                <a:solidFill>
                  <a:schemeClr val="hlink"/>
                </a:solidFill>
                <a:hlinkClick r:id="rId4"/>
              </a:rPr>
              <a:t>https://www.raspberrypi.org/</a:t>
            </a:r>
          </a:p>
          <a:p>
            <a:endParaRPr lang="en-US" u="sng">
              <a:solidFill>
                <a:schemeClr val="hlink"/>
              </a:solidFill>
              <a:hlinkClick r:id="rId4"/>
            </a:endParaRPr>
          </a:p>
          <a:p>
            <a:endParaRPr lang="en-US" u="sng">
              <a:solidFill>
                <a:schemeClr val="hlink"/>
              </a:solidFill>
              <a:hlinkClick r:id="rId4"/>
            </a:endParaRPr>
          </a:p>
          <a:p>
            <a:endParaRPr lang="en-US"/>
          </a:p>
          <a:p>
            <a:endParaRPr lang="en-US"/>
          </a:p>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1"/>
          <p:cNvSpPr txBox="1">
            <a:spLocks noChangeArrowheads="1"/>
          </p:cNvSpPr>
          <p:nvPr/>
        </p:nvSpPr>
        <p:spPr bwMode="auto">
          <a:xfrm>
            <a:off x="1363663" y="1292225"/>
            <a:ext cx="6027737" cy="3443288"/>
          </a:xfrm>
          <a:prstGeom prst="rect">
            <a:avLst/>
          </a:prstGeom>
          <a:noFill/>
          <a:ln w="9525">
            <a:noFill/>
            <a:miter lim="800000"/>
            <a:headEnd/>
            <a:tailEnd/>
          </a:ln>
        </p:spPr>
        <p:txBody>
          <a:bodyPr/>
          <a:lstStyle/>
          <a:p>
            <a:r>
              <a:rPr lang="en-US" sz="4800" b="1"/>
              <a:t>Programmiersprache: ohne Hardware = online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Title1"/>
          <p:cNvSpPr>
            <a:spLocks noGrp="1" noChangeArrowheads="1"/>
          </p:cNvSpPr>
          <p:nvPr>
            <p:ph type="title"/>
          </p:nvPr>
        </p:nvSpPr>
        <p:spPr>
          <a:xfrm>
            <a:off x="457200" y="274638"/>
            <a:ext cx="8229600" cy="730250"/>
          </a:xfrm>
        </p:spPr>
        <p:txBody>
          <a:bodyPr/>
          <a:lstStyle/>
          <a:p>
            <a:pPr eaLnBrk="1" hangingPunct="1"/>
            <a:r>
              <a:rPr lang="en-US" b="1" smtClean="0">
                <a:latin typeface="Calibri" pitchFamily="34" charset="0"/>
                <a:ea typeface="SimSun" pitchFamily="2" charset="-122"/>
                <a:cs typeface="Times New Roman" pitchFamily="18" charset="0"/>
              </a:rPr>
              <a:t>Programmiersprache: Scratch</a:t>
            </a:r>
          </a:p>
        </p:txBody>
      </p:sp>
      <p:sp>
        <p:nvSpPr>
          <p:cNvPr id="26627" name="Textbox1"/>
          <p:cNvSpPr txBox="1">
            <a:spLocks noChangeArrowheads="1"/>
          </p:cNvSpPr>
          <p:nvPr/>
        </p:nvSpPr>
        <p:spPr bwMode="auto">
          <a:xfrm>
            <a:off x="430213" y="1292225"/>
            <a:ext cx="8610600" cy="4949825"/>
          </a:xfrm>
          <a:prstGeom prst="rect">
            <a:avLst/>
          </a:prstGeom>
          <a:noFill/>
          <a:ln w="9525">
            <a:noFill/>
            <a:miter lim="800000"/>
            <a:headEnd/>
            <a:tailEnd/>
          </a:ln>
        </p:spPr>
        <p:txBody>
          <a:bodyPr/>
          <a:lstStyle/>
          <a:p>
            <a:r>
              <a:rPr lang="en-US" sz="1400"/>
              <a:t>Kostenlose visuelle Programmiersprache für Kinder. Man programiert mit Puzzlestücken, die man am Bildschirm zu einer Art Flussdiagramm zusammenstöpselt. Sehr niedrige Einstiegshürde, schnelle Erfolgserlebnisse und sofortige Anregungen, kreativ zu werden, indem man z.B. die Grafiken verändert. Geeignet ab 1. Klasse bzw.</a:t>
            </a:r>
            <a:r>
              <a:rPr lang="en-US" sz="1400" u="sng"/>
              <a:t> sobald das</a:t>
            </a:r>
          </a:p>
          <a:p>
            <a:r>
              <a:rPr lang="en-US" sz="1400" u="sng"/>
              <a:t>Kind lesen kann</a:t>
            </a:r>
            <a:r>
              <a:rPr lang="en-US" sz="1400"/>
              <a:t>. Bleibt bis zur 7. Klasse interessant.</a:t>
            </a:r>
          </a:p>
          <a:p>
            <a:endParaRPr lang="en-US" sz="1400"/>
          </a:p>
          <a:p>
            <a:r>
              <a:rPr lang="en-US" sz="1400"/>
              <a:t>Es gibt online sehr viel gutes kostenloses Lehrmaterial, nicht nur auf der offiziellen Homepage [1], sondern z.B. auch deutschsprachig hier[2] oder bei Appcamps [3].</a:t>
            </a:r>
          </a:p>
          <a:p>
            <a:endParaRPr lang="en-US" sz="1400"/>
          </a:p>
          <a:p>
            <a:r>
              <a:rPr lang="en-US" sz="1400"/>
              <a:t>Ein sehr guter Start ist, mit dem Kind die Einführungs-Scratchcards [4] durchzugehen. Diese erklären schnell und kompakt alle Grundlagen. Danach kann man nach Herzenslust eigene Projekte angehen.</a:t>
            </a:r>
          </a:p>
          <a:p>
            <a:endParaRPr lang="en-US" sz="1400"/>
          </a:p>
          <a:p>
            <a:r>
              <a:rPr lang="en-US" sz="1400"/>
              <a:t>Scratch funktioniert sehr ähnlich wie ein Videospiel, es gibt (Spiel-)Figuren, deren Verhalten in Skripten festgelegt wird, und die dann auf einer Bühne (dem Bildhintergrund) miteinander erscheinen.</a:t>
            </a:r>
          </a:p>
          <a:p>
            <a:r>
              <a:rPr lang="en-US" sz="1400"/>
              <a:t>Damit ist es ideal, um einfache alte Videospiele wie Pong, Frogger, Lunar Lander etc. nachzubauen. Oder sich eigene Videospiele auszudenken.</a:t>
            </a:r>
          </a:p>
          <a:p>
            <a:endParaRPr lang="en-US" sz="1400"/>
          </a:p>
          <a:p>
            <a:r>
              <a:rPr lang="en-US" sz="1400"/>
              <a:t>Ein gutes Buch dafür ist "Spiele programmieren supereasy: Coole Games mit Scratch".</a:t>
            </a:r>
          </a:p>
          <a:p>
            <a:endParaRPr lang="en-US" sz="1400"/>
          </a:p>
          <a:p>
            <a:r>
              <a:rPr lang="en-US" sz="1400"/>
              <a:t>Es gibt diverse Erweiterungen, z.B. Anbindung an Sensoren, an die Raspberry Pi Schnittstellen, an Lego Mindstorms usw.</a:t>
            </a:r>
          </a:p>
          <a:p>
            <a:endParaRPr lang="en-US" sz="1400"/>
          </a:p>
          <a:p>
            <a:r>
              <a:rPr lang="en-US" sz="1400"/>
              <a:t>[1] https://scratch.mit.edu</a:t>
            </a:r>
          </a:p>
          <a:p>
            <a:r>
              <a:rPr lang="en-US" sz="1400"/>
              <a:t>[2]http://scratched.gse.harvard.edu/resources/search/results/taxonomy_1138.html</a:t>
            </a:r>
          </a:p>
          <a:p>
            <a:r>
              <a:rPr lang="en-US" sz="1400"/>
              <a:t>[3] https://appcamps.de/unterrichtsmaterial/scratch/</a:t>
            </a:r>
          </a:p>
          <a:p>
            <a:r>
              <a:rPr lang="en-US" sz="1400"/>
              <a:t>[4] http://scratched.gse.harvard.edu/resources/deutsche-scratch-cards.html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1"/>
          <p:cNvPicPr>
            <a:picLocks noChangeAspect="1"/>
          </p:cNvPicPr>
          <p:nvPr/>
        </p:nvPicPr>
        <p:blipFill>
          <a:blip r:embed="rId2" cstate="print"/>
          <a:srcRect/>
          <a:stretch>
            <a:fillRect/>
          </a:stretch>
        </p:blipFill>
        <p:spPr bwMode="auto">
          <a:xfrm>
            <a:off x="88900" y="1558925"/>
            <a:ext cx="8880475" cy="3535363"/>
          </a:xfrm>
          <a:prstGeom prst="rect">
            <a:avLst/>
          </a:prstGeom>
          <a:noFill/>
          <a:ln w="9525">
            <a:noFill/>
            <a:miter lim="800000"/>
            <a:headEnd/>
            <a:tailEnd/>
          </a:ln>
        </p:spPr>
      </p:pic>
      <p:sp>
        <p:nvSpPr>
          <p:cNvPr id="27651" name="Textbox1"/>
          <p:cNvSpPr txBox="1">
            <a:spLocks noChangeArrowheads="1"/>
          </p:cNvSpPr>
          <p:nvPr/>
        </p:nvSpPr>
        <p:spPr bwMode="auto">
          <a:xfrm>
            <a:off x="3238500" y="738188"/>
            <a:ext cx="2663825" cy="365125"/>
          </a:xfrm>
          <a:prstGeom prst="rect">
            <a:avLst/>
          </a:prstGeom>
          <a:noFill/>
          <a:ln w="9525">
            <a:noFill/>
            <a:miter lim="800000"/>
            <a:headEnd/>
            <a:tailEnd/>
          </a:ln>
        </p:spPr>
        <p:txBody>
          <a:bodyPr/>
          <a:lstStyle/>
          <a:p>
            <a:r>
              <a:rPr lang="en-US"/>
              <a:t>https://scratch.mit.edu/</a:t>
            </a:r>
          </a:p>
        </p:txBody>
      </p:sp>
      <p:sp>
        <p:nvSpPr>
          <p:cNvPr id="27652" name="Textbox2"/>
          <p:cNvSpPr txBox="1">
            <a:spLocks noChangeArrowheads="1"/>
          </p:cNvSpPr>
          <p:nvPr/>
        </p:nvSpPr>
        <p:spPr bwMode="auto">
          <a:xfrm>
            <a:off x="2282825" y="5805488"/>
            <a:ext cx="4103688" cy="365125"/>
          </a:xfrm>
          <a:prstGeom prst="rect">
            <a:avLst/>
          </a:prstGeom>
          <a:noFill/>
          <a:ln w="9525">
            <a:noFill/>
            <a:miter lim="800000"/>
            <a:headEnd/>
            <a:tailEnd/>
          </a:ln>
        </p:spPr>
        <p:txBody>
          <a:bodyPr/>
          <a:lstStyle/>
          <a:p>
            <a:r>
              <a:rPr lang="en-US"/>
              <a:t>https://scratch.mit.edu/users/RAO003/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wAYQ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r>
              <a:t>Visual Studio</a:t>
            </a:r>
          </a:p>
        </p:txBody>
      </p:sp>
      <p:pic>
        <p:nvPicPr>
          <p:cNvPr id="3" name="Picture1"/>
          <p:cNvPicPr>
            <a:picLocks noChangeAspect="1"/>
            <a:extLst>
              <a:ext uri="smNativeData">
                <pr:smNativeData xmlns:pr="smNativeData" xmlns:p14="http://schemas.microsoft.com/office/powerpoint/2010/main" xmlns="" val="SMDATA_15_prf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w/f//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1AgAAEAKAADDMgAAMCoAABAAAAAmAAAACAAAAP//////////"/>
              </a:ext>
            </a:extLst>
          </p:cNvPicPr>
          <p:nvPr/>
        </p:nvPicPr>
        <p:blipFill>
          <a:blip r:embed="rId2" cstate="print"/>
          <a:stretch>
            <a:fillRect/>
          </a:stretch>
        </p:blipFill>
        <p:spPr>
          <a:xfrm>
            <a:off x="1435100" y="1666240"/>
            <a:ext cx="6816725" cy="5191760"/>
          </a:xfrm>
          <a:prstGeom prst="rect">
            <a:avLst/>
          </a:prstGeom>
          <a:noFill/>
          <a:ln>
            <a:noFill/>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438275" y="1633538"/>
            <a:ext cx="6267450" cy="35909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1"/>
          <p:cNvPicPr>
            <a:picLocks noChangeAspect="1"/>
          </p:cNvPicPr>
          <p:nvPr/>
        </p:nvPicPr>
        <p:blipFill>
          <a:blip r:embed="rId2" cstate="print"/>
          <a:srcRect/>
          <a:stretch>
            <a:fillRect/>
          </a:stretch>
        </p:blipFill>
        <p:spPr bwMode="auto">
          <a:xfrm>
            <a:off x="66675" y="2654300"/>
            <a:ext cx="4167188" cy="2978150"/>
          </a:xfrm>
          <a:prstGeom prst="rect">
            <a:avLst/>
          </a:prstGeom>
          <a:noFill/>
          <a:ln w="9525">
            <a:noFill/>
            <a:miter lim="800000"/>
            <a:headEnd/>
            <a:tailEnd/>
          </a:ln>
        </p:spPr>
      </p:pic>
      <p:sp>
        <p:nvSpPr>
          <p:cNvPr id="28675" name="Textbox1"/>
          <p:cNvSpPr txBox="1">
            <a:spLocks noChangeArrowheads="1"/>
          </p:cNvSpPr>
          <p:nvPr/>
        </p:nvSpPr>
        <p:spPr bwMode="auto">
          <a:xfrm>
            <a:off x="846138" y="1577975"/>
            <a:ext cx="4822825" cy="366713"/>
          </a:xfrm>
          <a:prstGeom prst="rect">
            <a:avLst/>
          </a:prstGeom>
          <a:noFill/>
          <a:ln w="9525">
            <a:noFill/>
            <a:miter lim="800000"/>
            <a:headEnd/>
            <a:tailEnd/>
          </a:ln>
        </p:spPr>
        <p:txBody>
          <a:bodyPr/>
          <a:lstStyle/>
          <a:p>
            <a:r>
              <a:rPr lang="en-US"/>
              <a:t>https://www.tinkercad.com/things/kk2fKXfa5l0</a:t>
            </a:r>
          </a:p>
        </p:txBody>
      </p:sp>
      <p:pic>
        <p:nvPicPr>
          <p:cNvPr id="28676" name="Picture2"/>
          <p:cNvPicPr>
            <a:picLocks noChangeAspect="1"/>
          </p:cNvPicPr>
          <p:nvPr/>
        </p:nvPicPr>
        <p:blipFill>
          <a:blip r:embed="rId3" cstate="print"/>
          <a:srcRect/>
          <a:stretch>
            <a:fillRect/>
          </a:stretch>
        </p:blipFill>
        <p:spPr bwMode="auto">
          <a:xfrm>
            <a:off x="4652963" y="2654300"/>
            <a:ext cx="4173537" cy="3883025"/>
          </a:xfrm>
          <a:prstGeom prst="rect">
            <a:avLst/>
          </a:prstGeom>
          <a:noFill/>
          <a:ln w="9525">
            <a:noFill/>
            <a:miter lim="800000"/>
            <a:headEnd/>
            <a:tailEnd/>
          </a:ln>
        </p:spPr>
      </p:pic>
      <p:sp>
        <p:nvSpPr>
          <p:cNvPr id="28677" name="SlideTitle1"/>
          <p:cNvSpPr>
            <a:spLocks noChangeArrowheads="1"/>
          </p:cNvSpPr>
          <p:nvPr/>
        </p:nvSpPr>
        <p:spPr bwMode="auto">
          <a:xfrm>
            <a:off x="457200" y="274638"/>
            <a:ext cx="8229600" cy="730250"/>
          </a:xfrm>
          <a:prstGeom prst="rect">
            <a:avLst/>
          </a:prstGeom>
          <a:noFill/>
          <a:ln w="9525">
            <a:noFill/>
            <a:miter lim="800000"/>
            <a:headEnd/>
            <a:tailEnd/>
          </a:ln>
        </p:spPr>
        <p:txBody>
          <a:bodyPr anchor="ctr"/>
          <a:lstStyle/>
          <a:p>
            <a:pPr algn="ctr"/>
            <a:r>
              <a:rPr lang="en-US" sz="4400" b="1">
                <a:solidFill>
                  <a:schemeClr val="tx2"/>
                </a:solidFill>
              </a:rPr>
              <a:t>Tinkercad: Arduino C</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1"/>
          <p:cNvPicPr>
            <a:picLocks noChangeAspect="1"/>
          </p:cNvPicPr>
          <p:nvPr/>
        </p:nvPicPr>
        <p:blipFill>
          <a:blip r:embed="rId2" cstate="print"/>
          <a:srcRect/>
          <a:stretch>
            <a:fillRect/>
          </a:stretch>
        </p:blipFill>
        <p:spPr bwMode="auto">
          <a:xfrm>
            <a:off x="123825" y="123825"/>
            <a:ext cx="9286875" cy="7305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1"/>
          <p:cNvSpPr txBox="1">
            <a:spLocks noChangeArrowheads="1"/>
          </p:cNvSpPr>
          <p:nvPr/>
        </p:nvSpPr>
        <p:spPr bwMode="auto">
          <a:xfrm>
            <a:off x="-77788" y="6386513"/>
            <a:ext cx="2301876" cy="365125"/>
          </a:xfrm>
          <a:prstGeom prst="rect">
            <a:avLst/>
          </a:prstGeom>
          <a:noFill/>
          <a:ln w="9525">
            <a:noFill/>
            <a:miter lim="800000"/>
            <a:headEnd/>
            <a:tailEnd/>
          </a:ln>
        </p:spPr>
        <p:txBody>
          <a:bodyPr/>
          <a:lstStyle/>
          <a:p>
            <a:r>
              <a:rPr lang="en-US"/>
              <a:t>https://edublocks.org/</a:t>
            </a:r>
          </a:p>
        </p:txBody>
      </p:sp>
      <p:pic>
        <p:nvPicPr>
          <p:cNvPr id="30723" name="Picture1"/>
          <p:cNvPicPr>
            <a:picLocks noChangeAspect="1"/>
          </p:cNvPicPr>
          <p:nvPr/>
        </p:nvPicPr>
        <p:blipFill>
          <a:blip r:embed="rId2" cstate="print"/>
          <a:srcRect/>
          <a:stretch>
            <a:fillRect/>
          </a:stretch>
        </p:blipFill>
        <p:spPr bwMode="auto">
          <a:xfrm>
            <a:off x="1101725" y="1270000"/>
            <a:ext cx="7651750" cy="5259388"/>
          </a:xfrm>
          <a:prstGeom prst="rect">
            <a:avLst/>
          </a:prstGeom>
          <a:noFill/>
          <a:ln w="9525">
            <a:noFill/>
            <a:miter lim="800000"/>
            <a:headEnd/>
            <a:tailEnd/>
          </a:ln>
        </p:spPr>
      </p:pic>
      <p:sp>
        <p:nvSpPr>
          <p:cNvPr id="30724" name="SlideTitle1"/>
          <p:cNvSpPr>
            <a:spLocks noChangeArrowheads="1"/>
          </p:cNvSpPr>
          <p:nvPr/>
        </p:nvSpPr>
        <p:spPr bwMode="auto">
          <a:xfrm>
            <a:off x="646113" y="142875"/>
            <a:ext cx="8229600" cy="730250"/>
          </a:xfrm>
          <a:prstGeom prst="rect">
            <a:avLst/>
          </a:prstGeom>
          <a:noFill/>
          <a:ln w="9525">
            <a:noFill/>
            <a:miter lim="800000"/>
            <a:headEnd/>
            <a:tailEnd/>
          </a:ln>
        </p:spPr>
        <p:txBody>
          <a:bodyPr anchor="ctr"/>
          <a:lstStyle/>
          <a:p>
            <a:pPr algn="ctr"/>
            <a:r>
              <a:rPr lang="en-US" sz="4400" b="1">
                <a:solidFill>
                  <a:schemeClr val="tx2"/>
                </a:solidFill>
              </a:rPr>
              <a:t>EduBlocks: Python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1"/>
          <p:cNvPicPr>
            <a:picLocks noChangeAspect="1"/>
          </p:cNvPicPr>
          <p:nvPr/>
        </p:nvPicPr>
        <p:blipFill>
          <a:blip r:embed="rId2" cstate="print"/>
          <a:srcRect/>
          <a:stretch>
            <a:fillRect/>
          </a:stretch>
        </p:blipFill>
        <p:spPr bwMode="auto">
          <a:xfrm>
            <a:off x="933450" y="357188"/>
            <a:ext cx="6781800"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1"/>
          <p:cNvPicPr>
            <a:picLocks noChangeAspect="1"/>
          </p:cNvPicPr>
          <p:nvPr/>
        </p:nvPicPr>
        <p:blipFill>
          <a:blip r:embed="rId2" cstate="print"/>
          <a:srcRect/>
          <a:stretch>
            <a:fillRect/>
          </a:stretch>
        </p:blipFill>
        <p:spPr bwMode="auto">
          <a:xfrm>
            <a:off x="1298575" y="358775"/>
            <a:ext cx="6810375" cy="614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1"/>
          <p:cNvSpPr txBox="1">
            <a:spLocks noChangeArrowheads="1"/>
          </p:cNvSpPr>
          <p:nvPr/>
        </p:nvSpPr>
        <p:spPr bwMode="auto">
          <a:xfrm>
            <a:off x="1363663" y="1292225"/>
            <a:ext cx="6027737" cy="3443288"/>
          </a:xfrm>
          <a:prstGeom prst="rect">
            <a:avLst/>
          </a:prstGeom>
          <a:noFill/>
          <a:ln w="9525">
            <a:noFill/>
            <a:miter lim="800000"/>
            <a:headEnd/>
            <a:tailEnd/>
          </a:ln>
        </p:spPr>
        <p:txBody>
          <a:bodyPr/>
          <a:lstStyle/>
          <a:p>
            <a:r>
              <a:rPr lang="en-US" sz="4800" b="1"/>
              <a:t>Programmiersprache: mit Hardware = online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Title1"/>
          <p:cNvSpPr>
            <a:spLocks noGrp="1" noChangeArrowheads="1"/>
          </p:cNvSpPr>
          <p:nvPr>
            <p:ph type="title"/>
          </p:nvPr>
        </p:nvSpPr>
        <p:spPr>
          <a:xfrm>
            <a:off x="457200" y="274638"/>
            <a:ext cx="8229600" cy="658812"/>
          </a:xfrm>
        </p:spPr>
        <p:txBody>
          <a:bodyPr/>
          <a:lstStyle/>
          <a:p>
            <a:pPr eaLnBrk="1" hangingPunct="1"/>
            <a:r>
              <a:rPr lang="en-US" smtClean="0">
                <a:latin typeface="Calibri" pitchFamily="34" charset="0"/>
                <a:ea typeface="SimSun" pitchFamily="2" charset="-122"/>
                <a:cs typeface="Times New Roman" pitchFamily="18" charset="0"/>
              </a:rPr>
              <a:t>Kindercomputer: Raspberry Pi</a:t>
            </a:r>
          </a:p>
        </p:txBody>
      </p:sp>
      <p:sp>
        <p:nvSpPr>
          <p:cNvPr id="34819" name="Textbox1"/>
          <p:cNvSpPr txBox="1">
            <a:spLocks noChangeArrowheads="1"/>
          </p:cNvSpPr>
          <p:nvPr/>
        </p:nvSpPr>
        <p:spPr bwMode="auto">
          <a:xfrm>
            <a:off x="430213" y="1147763"/>
            <a:ext cx="8539162" cy="5381625"/>
          </a:xfrm>
          <a:prstGeom prst="rect">
            <a:avLst/>
          </a:prstGeom>
          <a:noFill/>
          <a:ln w="9525">
            <a:noFill/>
            <a:miter lim="800000"/>
            <a:headEnd/>
            <a:tailEnd/>
          </a:ln>
        </p:spPr>
        <p:txBody>
          <a:bodyPr/>
          <a:lstStyle/>
          <a:p>
            <a:r>
              <a:rPr lang="en-US" sz="1200"/>
              <a:t>Der Raspberry Pi [1] war mal ein britisches Projekt, um Schülern einen robusten Kleincomputer in die Hand drücken zu können. Das Ding wurde aber so erfolgreich, dass jetzt eine riesige Bastel-Community verrückte Dinge damit macht.</a:t>
            </a:r>
          </a:p>
          <a:p>
            <a:endParaRPr lang="en-US" sz="1200"/>
          </a:p>
          <a:p>
            <a:r>
              <a:rPr lang="en-US" sz="1200"/>
              <a:t>Aktuell ist die vierte Generation, bei Gebrauchtkauf ist die dritte Generation auch noch okay.</a:t>
            </a:r>
          </a:p>
          <a:p>
            <a:endParaRPr lang="en-US" sz="1200"/>
          </a:p>
          <a:p>
            <a:r>
              <a:rPr lang="en-US" sz="1200"/>
              <a:t>Achtung, man benötigt eine ganze Menge Zubehör und das läppert sich:</a:t>
            </a:r>
          </a:p>
          <a:p>
            <a:endParaRPr lang="en-US" sz="1200"/>
          </a:p>
          <a:p>
            <a:r>
              <a:rPr lang="en-US" sz="1200"/>
              <a:t>- die Platine (ca. 35€)</a:t>
            </a:r>
          </a:p>
          <a:p>
            <a:r>
              <a:rPr lang="en-US" sz="1200"/>
              <a:t>- Gehäuse</a:t>
            </a:r>
          </a:p>
          <a:p>
            <a:r>
              <a:rPr lang="en-US" sz="1200"/>
              <a:t>- Netzteil</a:t>
            </a:r>
          </a:p>
          <a:p>
            <a:r>
              <a:rPr lang="en-US" sz="1200"/>
              <a:t>- Kabel zum Monitor</a:t>
            </a:r>
          </a:p>
          <a:p>
            <a:r>
              <a:rPr lang="en-US" sz="1200"/>
              <a:t>- Micro-SD-Speicherkarte</a:t>
            </a:r>
          </a:p>
          <a:p>
            <a:r>
              <a:rPr lang="en-US" sz="1200"/>
              <a:t>- USB-Maus</a:t>
            </a:r>
          </a:p>
          <a:p>
            <a:r>
              <a:rPr lang="en-US" sz="1200"/>
              <a:t>- USB-Tastatur</a:t>
            </a:r>
          </a:p>
          <a:p>
            <a:r>
              <a:rPr lang="en-US" sz="1200"/>
              <a:t>- Monitor/Fernseher mit HDMI-Anschluss</a:t>
            </a:r>
          </a:p>
          <a:p>
            <a:endParaRPr lang="en-US" sz="1200"/>
          </a:p>
          <a:p>
            <a:r>
              <a:rPr lang="en-US" sz="1200"/>
              <a:t>Ein guter Lieferant dafür ist Berrybase [2].</a:t>
            </a:r>
          </a:p>
          <a:p>
            <a:endParaRPr lang="en-US" sz="1200"/>
          </a:p>
          <a:p>
            <a:r>
              <a:rPr lang="en-US" sz="1200"/>
              <a:t>Die Software ist umsonst [3] und muss selbst auf die Speicherkarte kopiert werden [4]. Auch wenn die offizielle Homepage [1]</a:t>
            </a:r>
          </a:p>
          <a:p>
            <a:r>
              <a:rPr lang="en-US" sz="1200"/>
              <a:t>englischsprachig ist, wurde die Software fast vollständig deutschsprachig übersetzt und ist damit auch für Grundschüler nutzbar.</a:t>
            </a:r>
          </a:p>
          <a:p>
            <a:endParaRPr lang="en-US" sz="1200"/>
          </a:p>
          <a:p>
            <a:r>
              <a:rPr lang="en-US" sz="1200"/>
              <a:t>Der Raspi hat eine Steckleiste, über die man Sensoren, Kameras, Displays, Leuchtdioden, Robotersteuerungen usw. usf. anschließen kann. Inspiration findet man dafür online bei diversen Bastler-Blogs, im MAKE-Magazin und auch bei den passenden Online-Shops [6].</a:t>
            </a:r>
          </a:p>
          <a:p>
            <a:endParaRPr lang="en-US" sz="1200"/>
          </a:p>
          <a:p>
            <a:r>
              <a:rPr lang="en-US" sz="1200"/>
              <a:t>[1] https://www.raspberrypi.org</a:t>
            </a:r>
          </a:p>
          <a:p>
            <a:r>
              <a:rPr lang="en-US" sz="1200"/>
              <a:t>[2] https://www.berrybase.de/neu/raspberry-pi-4-computer-modell-b-4gb-light-starter-set</a:t>
            </a:r>
          </a:p>
          <a:p>
            <a:r>
              <a:rPr lang="en-US" sz="1200"/>
              <a:t>[3] https://www.raspberrypi.org/downloads/raspbian/</a:t>
            </a:r>
          </a:p>
          <a:p>
            <a:r>
              <a:rPr lang="en-US" sz="1200"/>
              <a:t>[4] https://www.raspberrypi.org/documentation/installation/installing-images/README.md</a:t>
            </a:r>
          </a:p>
          <a:p>
            <a:r>
              <a:rPr lang="en-US" sz="1200"/>
              <a:t>[6] https://www.berrybase.de/raspberry-pi-co/raspberry-pi/</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1"/>
          <p:cNvPicPr>
            <a:picLocks noChangeAspect="1"/>
          </p:cNvPicPr>
          <p:nvPr/>
        </p:nvPicPr>
        <p:blipFill>
          <a:blip r:embed="rId2" cstate="print"/>
          <a:srcRect/>
          <a:stretch>
            <a:fillRect/>
          </a:stretch>
        </p:blipFill>
        <p:spPr bwMode="auto">
          <a:xfrm>
            <a:off x="0" y="1406525"/>
            <a:ext cx="9237663" cy="4262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Title1"/>
          <p:cNvSpPr>
            <a:spLocks noGrp="1" noChangeArrowheads="1"/>
          </p:cNvSpPr>
          <p:nvPr>
            <p:ph type="title"/>
          </p:nvPr>
        </p:nvSpPr>
        <p:spPr>
          <a:xfrm>
            <a:off x="457200" y="274638"/>
            <a:ext cx="8229600" cy="730250"/>
          </a:xfrm>
        </p:spPr>
        <p:txBody>
          <a:bodyPr/>
          <a:lstStyle/>
          <a:p>
            <a:pPr eaLnBrk="1" hangingPunct="1"/>
            <a:r>
              <a:rPr lang="en-US" smtClean="0">
                <a:latin typeface="Calibri" pitchFamily="34" charset="0"/>
                <a:ea typeface="SimSun" pitchFamily="2" charset="-122"/>
                <a:cs typeface="Times New Roman" pitchFamily="18" charset="0"/>
              </a:rPr>
              <a:t/>
            </a:r>
            <a:br>
              <a:rPr lang="en-US" smtClean="0">
                <a:latin typeface="Calibri" pitchFamily="34" charset="0"/>
                <a:ea typeface="SimSun" pitchFamily="2" charset="-122"/>
                <a:cs typeface="Times New Roman" pitchFamily="18" charset="0"/>
              </a:rPr>
            </a:br>
            <a:r>
              <a:rPr lang="en-US" smtClean="0">
                <a:latin typeface="Calibri" pitchFamily="34" charset="0"/>
                <a:ea typeface="SimSun" pitchFamily="2" charset="-122"/>
                <a:cs typeface="Times New Roman" pitchFamily="18" charset="0"/>
              </a:rPr>
              <a:t> Calliope Mini</a:t>
            </a:r>
            <a:br>
              <a:rPr lang="en-US" smtClean="0">
                <a:latin typeface="Calibri" pitchFamily="34" charset="0"/>
                <a:ea typeface="SimSun" pitchFamily="2" charset="-122"/>
                <a:cs typeface="Times New Roman" pitchFamily="18" charset="0"/>
              </a:rPr>
            </a:br>
            <a:endParaRPr lang="en-US" smtClean="0">
              <a:latin typeface="Calibri" pitchFamily="34" charset="0"/>
              <a:ea typeface="SimSun" pitchFamily="2" charset="-122"/>
              <a:cs typeface="Times New Roman" pitchFamily="18" charset="0"/>
            </a:endParaRPr>
          </a:p>
        </p:txBody>
      </p:sp>
      <p:sp>
        <p:nvSpPr>
          <p:cNvPr id="36867" name="Textbox1"/>
          <p:cNvSpPr txBox="1">
            <a:spLocks noChangeArrowheads="1"/>
          </p:cNvSpPr>
          <p:nvPr/>
        </p:nvSpPr>
        <p:spPr bwMode="auto">
          <a:xfrm>
            <a:off x="358775" y="1292225"/>
            <a:ext cx="8610600" cy="5453063"/>
          </a:xfrm>
          <a:prstGeom prst="rect">
            <a:avLst/>
          </a:prstGeom>
          <a:noFill/>
          <a:ln w="9525">
            <a:noFill/>
            <a:miter lim="800000"/>
            <a:headEnd/>
            <a:tailEnd/>
          </a:ln>
        </p:spPr>
        <p:txBody>
          <a:bodyPr/>
          <a:lstStyle/>
          <a:p>
            <a:r>
              <a:rPr lang="en-US" sz="1400"/>
              <a:t>Der Raspi war ein "richtiger" Computer, Calliope Mini ist dagegen "nur" ein Microcontroller auf einer robusten Platine mit ein paar</a:t>
            </a:r>
          </a:p>
          <a:p>
            <a:r>
              <a:rPr lang="en-US" sz="1400"/>
              <a:t>mitgelieferten Sensoren und Leuchtdioden [1]. (Calliope ist die deutsche Schwester vom britischen Microbit [2].) Geeignet ab 3. Klasse.</a:t>
            </a:r>
          </a:p>
          <a:p>
            <a:endParaRPr lang="en-US" sz="1400"/>
          </a:p>
          <a:p>
            <a:r>
              <a:rPr lang="en-US" sz="1400"/>
              <a:t>Zum Programmieren braucht man einen separaten Computer mit Browser, das geht mit Linux, MacOS, Windows oder Chromebook. Die Programmierung ist sehr ähnlich zu Scratch (Fortgeschrittene können aber auch Python benutzen).</a:t>
            </a:r>
          </a:p>
          <a:p>
            <a:endParaRPr lang="en-US" sz="1400"/>
          </a:p>
          <a:p>
            <a:r>
              <a:rPr lang="en-US" sz="1400"/>
              <a:t>Das Starterpaket [3] mit Kabel, Batteriefach und Anleitung reicht völlig für den Start (man kommt also viel billiger weg als beim Raspi).</a:t>
            </a:r>
          </a:p>
          <a:p>
            <a:r>
              <a:rPr lang="en-US" sz="1400"/>
              <a:t>Lehrer können billigere/geförderte Klassen-Sets bestellen.</a:t>
            </a:r>
          </a:p>
          <a:p>
            <a:endParaRPr lang="en-US" sz="1400"/>
          </a:p>
          <a:p>
            <a:r>
              <a:rPr lang="en-US" sz="1400"/>
              <a:t>Es gibt gute Bücher und kostenloses Lehrmaterial [4], wir nutzen im Kurs z.B. das von AppCamps [5].</a:t>
            </a:r>
          </a:p>
          <a:p>
            <a:endParaRPr lang="en-US" sz="1400"/>
          </a:p>
          <a:p>
            <a:r>
              <a:rPr lang="en-US" sz="1400"/>
              <a:t>Der Calliope hat Anschlüsse, mit denen man weitere Sensoren und auch Motoren anschließen und dann z.B. ein Roboterauto bauen kann. Das kostet natürlich alles extra.</a:t>
            </a:r>
          </a:p>
          <a:p>
            <a:endParaRPr lang="en-US" sz="1400"/>
          </a:p>
          <a:p>
            <a:r>
              <a:rPr lang="en-US" sz="1400"/>
              <a:t>[1] https://calliope.cc</a:t>
            </a:r>
          </a:p>
          <a:p>
            <a:r>
              <a:rPr lang="en-US" sz="1400"/>
              <a:t>[2] https://microbit.org/de/</a:t>
            </a:r>
          </a:p>
          <a:p>
            <a:r>
              <a:rPr lang="en-US" sz="1400"/>
              <a:t>[3]</a:t>
            </a:r>
          </a:p>
          <a:p>
            <a:r>
              <a:rPr lang="en-US" sz="1400"/>
              <a:t>https://www.berrybase.de/raspberry-pi-co/micro-bit-calliope/calliope-mini-icon</a:t>
            </a:r>
          </a:p>
          <a:p>
            <a:r>
              <a:rPr lang="en-US" sz="1400"/>
              <a:t>[4] https://calliope.cc/projekte</a:t>
            </a:r>
          </a:p>
          <a:p>
            <a:r>
              <a:rPr lang="en-US" sz="1400"/>
              <a:t>[5] https://appcamps.de/unterrichtsmaterial/calliope-mini/</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prf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uAE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r>
              <a:t>Low-Code</a:t>
            </a:r>
          </a:p>
        </p:txBody>
      </p:sp>
      <p:pic>
        <p:nvPicPr>
          <p:cNvPr id="3" name="Picture1"/>
          <p:cNvPicPr>
            <a:picLocks noChangeAspect="1"/>
            <a:extLst>
              <a:ext uri="smNativeData">
                <pr:smNativeData xmlns:pr="smNativeData" xmlns:p14="http://schemas.microsoft.com/office/powerpoint/2010/main" xmlns="" val="SMDATA_15_prf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0gIAAHoLAABpNQAAwCgAABAAAAAmAAAACAAAAP//////////"/>
              </a:ext>
            </a:extLst>
          </p:cNvPicPr>
          <p:nvPr/>
        </p:nvPicPr>
        <p:blipFill>
          <a:blip r:embed="rId2" cstate="print"/>
          <a:stretch>
            <a:fillRect/>
          </a:stretch>
        </p:blipFill>
        <p:spPr>
          <a:xfrm>
            <a:off x="458470" y="1865630"/>
            <a:ext cx="8223885" cy="4758690"/>
          </a:xfrm>
          <a:prstGeom prst="rect">
            <a:avLst/>
          </a:prstGeom>
          <a:noFill/>
          <a:ln>
            <a:noFill/>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1"/>
          <p:cNvPicPr>
            <a:picLocks noChangeAspect="1"/>
          </p:cNvPicPr>
          <p:nvPr/>
        </p:nvPicPr>
        <p:blipFill>
          <a:blip r:embed="rId2" cstate="print"/>
          <a:srcRect/>
          <a:stretch>
            <a:fillRect/>
          </a:stretch>
        </p:blipFill>
        <p:spPr bwMode="auto">
          <a:xfrm>
            <a:off x="123825" y="1128713"/>
            <a:ext cx="9020175" cy="4781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Title1"/>
          <p:cNvSpPr>
            <a:spLocks noGrp="1" noChangeArrowheads="1"/>
          </p:cNvSpPr>
          <p:nvPr>
            <p:ph type="title"/>
          </p:nvPr>
        </p:nvSpPr>
        <p:spPr/>
        <p:txBody>
          <a:bodyPr/>
          <a:lstStyle/>
          <a:p>
            <a:pPr eaLnBrk="1" hangingPunct="1"/>
            <a:r>
              <a:rPr lang="en-US" smtClean="0">
                <a:latin typeface="Calibri" pitchFamily="34" charset="0"/>
                <a:ea typeface="SimSun" pitchFamily="2" charset="-122"/>
                <a:cs typeface="Times New Roman" pitchFamily="18" charset="0"/>
              </a:rPr>
              <a:t>Bastel-Elektronik: Arduino</a:t>
            </a:r>
          </a:p>
        </p:txBody>
      </p:sp>
      <p:sp>
        <p:nvSpPr>
          <p:cNvPr id="38915" name="Textbox1"/>
          <p:cNvSpPr txBox="1">
            <a:spLocks noChangeArrowheads="1"/>
          </p:cNvSpPr>
          <p:nvPr/>
        </p:nvSpPr>
        <p:spPr bwMode="auto">
          <a:xfrm>
            <a:off x="358775" y="1722438"/>
            <a:ext cx="8539163" cy="4878387"/>
          </a:xfrm>
          <a:prstGeom prst="rect">
            <a:avLst/>
          </a:prstGeom>
          <a:noFill/>
          <a:ln w="9525">
            <a:noFill/>
            <a:miter lim="800000"/>
            <a:headEnd/>
            <a:tailEnd/>
          </a:ln>
        </p:spPr>
        <p:txBody>
          <a:bodyPr/>
          <a:lstStyle/>
          <a:p>
            <a:r>
              <a:rPr lang="en-US"/>
              <a:t>Wem Calliope Mini zu begrenzt ist, findet mit Arduino [1] eine Microcontroller-Plattform mit völliger Freiheit für Elektronik-Bastelprojekte. Es gibt eine angepasste Scratch-Variante</a:t>
            </a:r>
          </a:p>
          <a:p>
            <a:r>
              <a:rPr lang="en-US"/>
              <a:t>[2], aber auch diverse andere Programmiersprachen dafür.</a:t>
            </a:r>
          </a:p>
          <a:p>
            <a:endParaRPr lang="en-US"/>
          </a:p>
          <a:p>
            <a:r>
              <a:rPr lang="en-US"/>
              <a:t>Eine weltweite Community zeigt stolz ihre Projekte, darunter auch viele geeignet für Kinder [3]. Ein schönes Projekt ist der selbstgebaute Feinstaubsensor [4], für den es in Hamburg auch regelmäßige Eltern-/Kind-Workshops [5] gibt.</a:t>
            </a:r>
          </a:p>
          <a:p>
            <a:endParaRPr lang="en-US"/>
          </a:p>
          <a:p>
            <a:r>
              <a:rPr lang="en-US"/>
              <a:t>[1] https://www.arduino.cc</a:t>
            </a:r>
          </a:p>
          <a:p>
            <a:r>
              <a:rPr lang="en-US"/>
              <a:t>[2] http://s4a.cat</a:t>
            </a:r>
          </a:p>
          <a:p>
            <a:r>
              <a:rPr lang="en-US"/>
              <a:t>[3] https://create.arduino.cc/projecthub/projects/tags/kids</a:t>
            </a:r>
          </a:p>
          <a:p>
            <a:r>
              <a:rPr lang="en-US"/>
              <a:t>[4] https://luftdaten.info</a:t>
            </a:r>
          </a:p>
          <a:p>
            <a:r>
              <a:rPr lang="en-US"/>
              <a:t>[5] https://codeforhamburg.org</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1"/>
          <p:cNvPicPr>
            <a:picLocks noChangeAspect="1"/>
          </p:cNvPicPr>
          <p:nvPr/>
        </p:nvPicPr>
        <p:blipFill>
          <a:blip r:embed="rId2" cstate="print"/>
          <a:srcRect/>
          <a:stretch>
            <a:fillRect/>
          </a:stretch>
        </p:blipFill>
        <p:spPr bwMode="auto">
          <a:xfrm>
            <a:off x="123825" y="1182688"/>
            <a:ext cx="8916988" cy="415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Title1"/>
          <p:cNvSpPr>
            <a:spLocks noGrp="1" noChangeArrowheads="1"/>
          </p:cNvSpPr>
          <p:nvPr>
            <p:ph type="title"/>
          </p:nvPr>
        </p:nvSpPr>
        <p:spPr/>
        <p:txBody>
          <a:bodyPr/>
          <a:lstStyle/>
          <a:p>
            <a:pPr eaLnBrk="1" hangingPunct="1"/>
            <a:r>
              <a:rPr lang="en-US" smtClean="0">
                <a:latin typeface="Calibri" pitchFamily="34" charset="0"/>
                <a:ea typeface="SimSun" pitchFamily="2" charset="-122"/>
                <a:cs typeface="Times New Roman" pitchFamily="18" charset="0"/>
              </a:rPr>
              <a:t>Computerspiel: Minecraft</a:t>
            </a:r>
          </a:p>
        </p:txBody>
      </p:sp>
      <p:sp>
        <p:nvSpPr>
          <p:cNvPr id="40963" name="Textbox1"/>
          <p:cNvSpPr txBox="1">
            <a:spLocks noChangeArrowheads="1"/>
          </p:cNvSpPr>
          <p:nvPr/>
        </p:nvSpPr>
        <p:spPr bwMode="auto">
          <a:xfrm>
            <a:off x="430213" y="1651000"/>
            <a:ext cx="8467725" cy="5022850"/>
          </a:xfrm>
          <a:prstGeom prst="rect">
            <a:avLst/>
          </a:prstGeom>
          <a:noFill/>
          <a:ln w="9525">
            <a:noFill/>
            <a:miter lim="800000"/>
            <a:headEnd/>
            <a:tailEnd/>
          </a:ln>
        </p:spPr>
        <p:txBody>
          <a:bodyPr/>
          <a:lstStyle/>
          <a:p>
            <a:r>
              <a:rPr lang="en-US"/>
              <a:t>Kostenlos in einer reduzierten Version auf dem Raspberry Pi dabei, ansonsten ab 24€ für diverse Systeme erhältlich [1]. Es gibt auch kostenlose Alternativen [2].</a:t>
            </a:r>
          </a:p>
          <a:p>
            <a:endParaRPr lang="en-US"/>
          </a:p>
          <a:p>
            <a:r>
              <a:rPr lang="en-US"/>
              <a:t>Der große Spaß setzt erst ein, wenn man es gemeinsam mit mehreren Spielern auf mehreren Computern über das Netzwerk spielt.</a:t>
            </a:r>
          </a:p>
          <a:p>
            <a:endParaRPr lang="en-US"/>
          </a:p>
          <a:p>
            <a:r>
              <a:rPr lang="en-US"/>
              <a:t>Über eine Programmierschnittstelle kann man außerdem mit Code auf die 3D-Welt Einfluss nehmen und z.B. ein Haus in Minecraft bauen und mit einem MakeyMakey-Taster darin das Licht an- und ausschalten.</a:t>
            </a:r>
          </a:p>
          <a:p>
            <a:endParaRPr lang="en-US"/>
          </a:p>
          <a:p>
            <a:r>
              <a:rPr lang="en-US"/>
              <a:t>[1] https://www.minecraft.net/de-de/store/</a:t>
            </a:r>
          </a:p>
          <a:p>
            <a:r>
              <a:rPr lang="en-US"/>
              <a:t>[2] https://opensource.com/alternatives/minecraft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1"/>
          <p:cNvPicPr>
            <a:picLocks noChangeAspect="1"/>
          </p:cNvPicPr>
          <p:nvPr/>
        </p:nvPicPr>
        <p:blipFill>
          <a:blip r:embed="rId2" cstate="print"/>
          <a:srcRect/>
          <a:stretch>
            <a:fillRect/>
          </a:stretch>
        </p:blipFill>
        <p:spPr bwMode="auto">
          <a:xfrm>
            <a:off x="142875" y="1366838"/>
            <a:ext cx="8631238" cy="351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prf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6AAAAAYFAAAtNwAAwiQAABAAAAAmAAAACAAAAP//////////"/>
              </a:ext>
            </a:extLst>
          </p:cNvPicPr>
          <p:nvPr/>
        </p:nvPicPr>
        <p:blipFill>
          <a:blip r:embed="rId2" cstate="print"/>
          <a:stretch>
            <a:fillRect/>
          </a:stretch>
        </p:blipFill>
        <p:spPr>
          <a:xfrm>
            <a:off x="147320" y="816610"/>
            <a:ext cx="8822055" cy="5158740"/>
          </a:xfrm>
          <a:prstGeom prst="rect">
            <a:avLst/>
          </a:prstGeom>
          <a:noFill/>
          <a:ln>
            <a:noFill/>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prf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MgMAADIDAACzNgAAQiAAABAAAAAmAAAACAAAAP//////////"/>
              </a:ext>
            </a:extLst>
          </p:cNvPicPr>
          <p:nvPr/>
        </p:nvPicPr>
        <p:blipFill>
          <a:blip r:embed="rId2" cstate="print"/>
          <a:stretch>
            <a:fillRect/>
          </a:stretch>
        </p:blipFill>
        <p:spPr>
          <a:xfrm>
            <a:off x="519430" y="519430"/>
            <a:ext cx="8372475" cy="4724400"/>
          </a:xfrm>
          <a:prstGeom prst="rect">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1"/>
          <p:cNvPicPr>
            <a:picLocks noChangeAspect="1"/>
          </p:cNvPicPr>
          <p:nvPr/>
        </p:nvPicPr>
        <p:blipFill>
          <a:blip r:embed="rId2" cstate="print"/>
          <a:srcRect/>
          <a:stretch>
            <a:fillRect/>
          </a:stretch>
        </p:blipFill>
        <p:spPr bwMode="auto">
          <a:xfrm>
            <a:off x="142875" y="717550"/>
            <a:ext cx="9050338" cy="540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Title1"/>
          <p:cNvSpPr>
            <a:spLocks noGrp="1" noChangeArrowheads="1"/>
          </p:cNvSpPr>
          <p:nvPr>
            <p:ph type="title"/>
          </p:nvPr>
        </p:nvSpPr>
        <p:spPr/>
        <p:txBody>
          <a:bodyPr/>
          <a:lstStyle/>
          <a:p>
            <a:pPr eaLnBrk="1" hangingPunct="1"/>
            <a:endParaRPr lang="en-US" smtClean="0">
              <a:latin typeface="Calibri" pitchFamily="34" charset="0"/>
              <a:ea typeface="SimSun" pitchFamily="2" charset="-122"/>
              <a:cs typeface="Times New Roman" pitchFamily="18" charset="0"/>
            </a:endParaRPr>
          </a:p>
        </p:txBody>
      </p:sp>
      <p:pic>
        <p:nvPicPr>
          <p:cNvPr id="4099" name="Picture1"/>
          <p:cNvPicPr>
            <a:picLocks noChangeAspect="1"/>
          </p:cNvPicPr>
          <p:nvPr/>
        </p:nvPicPr>
        <p:blipFill>
          <a:blip r:embed="rId2" cstate="print"/>
          <a:srcRect/>
          <a:stretch>
            <a:fillRect/>
          </a:stretch>
        </p:blipFill>
        <p:spPr bwMode="auto">
          <a:xfrm>
            <a:off x="9525" y="-320675"/>
            <a:ext cx="9134475" cy="735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15</TotalTime>
  <Words>1013</Words>
  <Application>Microsoft Office PowerPoint</Application>
  <PresentationFormat>On-screen Show (4:3)</PresentationFormat>
  <Paragraphs>144</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Presentation</vt:lpstr>
      <vt:lpstr>VHS</vt:lpstr>
      <vt:lpstr>Agenda</vt:lpstr>
      <vt:lpstr>Visual Studio</vt:lpstr>
      <vt:lpstr>Low-Code</vt:lpstr>
      <vt:lpstr>Slide 5</vt:lpstr>
      <vt:lpstr>Slide 6</vt:lpstr>
      <vt:lpstr>Slide 7</vt:lpstr>
      <vt:lpstr>Slide 8</vt:lpstr>
      <vt:lpstr>Slide 9</vt:lpstr>
      <vt:lpstr>Slide 10</vt:lpstr>
      <vt:lpstr>Wo soll ich anfangen ?  Wo kann ich hilfe finden?  Was sind all diese Namen?</vt:lpstr>
      <vt:lpstr>Hilfe/Materialien</vt:lpstr>
      <vt:lpstr>Slide 13</vt:lpstr>
      <vt:lpstr>Let’s try ...</vt:lpstr>
      <vt:lpstr>Slide 15</vt:lpstr>
      <vt:lpstr>Slide 16</vt:lpstr>
      <vt:lpstr>Slide 17</vt:lpstr>
      <vt:lpstr>Your turn !</vt:lpstr>
      <vt:lpstr>Slide 19</vt:lpstr>
      <vt:lpstr>Slide 20</vt:lpstr>
      <vt:lpstr>Slide 21</vt:lpstr>
      <vt:lpstr>Slide 22</vt:lpstr>
      <vt:lpstr>Slide 23</vt:lpstr>
      <vt:lpstr>Slide 24</vt:lpstr>
      <vt:lpstr>Slide 25</vt:lpstr>
      <vt:lpstr>Hilfe/Hardware/Programmieren</vt:lpstr>
      <vt:lpstr>Slide 27</vt:lpstr>
      <vt:lpstr>Programmiersprache: Scratch</vt:lpstr>
      <vt:lpstr>Slide 29</vt:lpstr>
      <vt:lpstr>Slide 30</vt:lpstr>
      <vt:lpstr>Slide 31</vt:lpstr>
      <vt:lpstr>Slide 32</vt:lpstr>
      <vt:lpstr>Slide 33</vt:lpstr>
      <vt:lpstr>Slide 34</vt:lpstr>
      <vt:lpstr>Slide 35</vt:lpstr>
      <vt:lpstr>Slide 36</vt:lpstr>
      <vt:lpstr>Kindercomputer: Raspberry Pi</vt:lpstr>
      <vt:lpstr>Slide 38</vt:lpstr>
      <vt:lpstr>  Calliope Mini </vt:lpstr>
      <vt:lpstr>Slide 40</vt:lpstr>
      <vt:lpstr>Bastel-Elektronik: Arduino</vt:lpstr>
      <vt:lpstr>Slide 42</vt:lpstr>
      <vt:lpstr>Computerspiel: Minecraft</vt:lpstr>
      <vt:lpstr>Slide 44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VHS</dc:title>
  <dc:creator>rao003new</dc:creator>
  <cp:lastModifiedBy>rao003new</cp:lastModifiedBy>
  <cp:revision>4</cp:revision>
  <dcterms:created xsi:type="dcterms:W3CDTF">2020-06-23T07:08:45Z</dcterms:created>
  <dcterms:modified xsi:type="dcterms:W3CDTF">2020-07-21T12:41:35Z</dcterms:modified>
</cp:coreProperties>
</file>